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307" r:id="rId3"/>
    <p:sldId id="303" r:id="rId4"/>
    <p:sldId id="304" r:id="rId5"/>
    <p:sldId id="306" r:id="rId6"/>
    <p:sldId id="309" r:id="rId7"/>
    <p:sldId id="310" r:id="rId8"/>
    <p:sldId id="308" r:id="rId9"/>
    <p:sldId id="269" r:id="rId10"/>
    <p:sldId id="320" r:id="rId11"/>
    <p:sldId id="262" r:id="rId12"/>
    <p:sldId id="278" r:id="rId13"/>
    <p:sldId id="281" r:id="rId14"/>
    <p:sldId id="313" r:id="rId15"/>
    <p:sldId id="279" r:id="rId16"/>
    <p:sldId id="283" r:id="rId17"/>
    <p:sldId id="289" r:id="rId18"/>
    <p:sldId id="290" r:id="rId19"/>
    <p:sldId id="284" r:id="rId20"/>
    <p:sldId id="285" r:id="rId21"/>
    <p:sldId id="286" r:id="rId22"/>
    <p:sldId id="287" r:id="rId23"/>
    <p:sldId id="291" r:id="rId24"/>
    <p:sldId id="301" r:id="rId25"/>
    <p:sldId id="317" r:id="rId26"/>
    <p:sldId id="292" r:id="rId27"/>
    <p:sldId id="265" r:id="rId28"/>
    <p:sldId id="293" r:id="rId29"/>
    <p:sldId id="267" r:id="rId30"/>
    <p:sldId id="288" r:id="rId31"/>
    <p:sldId id="318" r:id="rId32"/>
    <p:sldId id="319" r:id="rId33"/>
    <p:sldId id="300" r:id="rId34"/>
    <p:sldId id="27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9A7"/>
    <a:srgbClr val="1D86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9542" autoAdjust="0"/>
  </p:normalViewPr>
  <p:slideViewPr>
    <p:cSldViewPr snapToGrid="0">
      <p:cViewPr varScale="1">
        <p:scale>
          <a:sx n="74" d="100"/>
          <a:sy n="74" d="100"/>
        </p:scale>
        <p:origin x="504"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A383C-97A4-4D3D-85C1-2A7B35D61C53}" type="datetimeFigureOut">
              <a:rPr lang="en-US" smtClean="0"/>
              <a:t>7/22/2024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D0B55B-BE32-4261-88AB-0D0C85EFC68C}" type="slidenum">
              <a:rPr lang="en-US" smtClean="0"/>
              <a:t>‹#›</a:t>
            </a:fld>
            <a:endParaRPr lang="en-US"/>
          </a:p>
        </p:txBody>
      </p:sp>
    </p:spTree>
    <p:extLst>
      <p:ext uri="{BB962C8B-B14F-4D97-AF65-F5344CB8AC3E}">
        <p14:creationId xmlns:p14="http://schemas.microsoft.com/office/powerpoint/2010/main" val="3057364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869CC77-E5D1-479E-B7EF-8413B95748FC}" type="slidenum">
              <a:rPr lang="en-US" smtClean="0"/>
              <a:t>1</a:t>
            </a:fld>
            <a:endParaRPr lang="en-US"/>
          </a:p>
        </p:txBody>
      </p:sp>
    </p:spTree>
    <p:extLst>
      <p:ext uri="{BB962C8B-B14F-4D97-AF65-F5344CB8AC3E}">
        <p14:creationId xmlns:p14="http://schemas.microsoft.com/office/powerpoint/2010/main" val="1061559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כדי לדעת שהצלחנו לא רק ברמה החישובית אלא גם מבחינה ביולוגית,</a:t>
            </a:r>
          </a:p>
          <a:p>
            <a:pPr algn="r" rtl="1"/>
            <a:r>
              <a:rPr lang="he-IL" dirty="0"/>
              <a:t>נצפה לראות לאחר החישוב שבחלבונים שסווגו </a:t>
            </a:r>
            <a:r>
              <a:rPr lang="he-IL" dirty="0" err="1"/>
              <a:t>כפריונים</a:t>
            </a:r>
            <a:r>
              <a:rPr lang="he-IL" dirty="0"/>
              <a:t> יש </a:t>
            </a:r>
            <a:r>
              <a:rPr lang="he-IL" dirty="0" err="1"/>
              <a:t>איזורים</a:t>
            </a:r>
            <a:r>
              <a:rPr lang="he-IL" dirty="0"/>
              <a:t> שמועשרים </a:t>
            </a:r>
            <a:r>
              <a:rPr lang="he-IL" dirty="0" err="1"/>
              <a:t>בח</a:t>
            </a:r>
            <a:r>
              <a:rPr lang="he-IL" dirty="0"/>
              <a:t>. אמינו מסוג </a:t>
            </a:r>
            <a:r>
              <a:rPr lang="en-US" dirty="0"/>
              <a:t>N</a:t>
            </a:r>
            <a:r>
              <a:rPr lang="he-IL" dirty="0"/>
              <a:t>/</a:t>
            </a:r>
            <a:r>
              <a:rPr lang="en-US" dirty="0"/>
              <a:t>Q</a:t>
            </a:r>
            <a:br>
              <a:rPr lang="en-US" dirty="0"/>
            </a:br>
            <a:r>
              <a:rPr lang="he-IL" dirty="0"/>
              <a:t>שכן לפי הספרות, הם מאפיין בולט בשמירה על הצורה הלא סדורה שלהם</a:t>
            </a:r>
            <a:br>
              <a:rPr lang="en-US" dirty="0"/>
            </a:br>
            <a:endParaRPr lang="he-IL" dirty="0"/>
          </a:p>
        </p:txBody>
      </p:sp>
      <p:sp>
        <p:nvSpPr>
          <p:cNvPr id="4" name="מציין מיקום של מספר שקופית 3"/>
          <p:cNvSpPr>
            <a:spLocks noGrp="1"/>
          </p:cNvSpPr>
          <p:nvPr>
            <p:ph type="sldNum" sz="quarter" idx="5"/>
          </p:nvPr>
        </p:nvSpPr>
        <p:spPr/>
        <p:txBody>
          <a:bodyPr/>
          <a:lstStyle/>
          <a:p>
            <a:fld id="{59CC3B58-F17A-47D7-96FA-7721C2FC13CB}" type="slidenum">
              <a:rPr lang="en-US" smtClean="0"/>
              <a:t>10</a:t>
            </a:fld>
            <a:endParaRPr lang="en-US"/>
          </a:p>
        </p:txBody>
      </p:sp>
    </p:spTree>
    <p:extLst>
      <p:ext uri="{BB962C8B-B14F-4D97-AF65-F5344CB8AC3E}">
        <p14:creationId xmlns:p14="http://schemas.microsoft.com/office/powerpoint/2010/main" val="3261031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0D0D0D"/>
                </a:solidFill>
                <a:effectLst/>
                <a:latin typeface="Söhne"/>
              </a:rPr>
              <a:t>המודל שבחרנו בוא הוא ה-</a:t>
            </a:r>
            <a:r>
              <a:rPr lang="en-US" b="0" i="0" dirty="0" err="1">
                <a:solidFill>
                  <a:srgbClr val="0D0D0D"/>
                </a:solidFill>
                <a:effectLst/>
                <a:latin typeface="Söhne"/>
              </a:rPr>
              <a:t>Convulotional</a:t>
            </a:r>
            <a:r>
              <a:rPr lang="en-US" b="0" i="0" dirty="0">
                <a:solidFill>
                  <a:srgbClr val="0D0D0D"/>
                </a:solidFill>
                <a:effectLst/>
                <a:latin typeface="Söhne"/>
              </a:rPr>
              <a:t> Neural </a:t>
            </a:r>
            <a:r>
              <a:rPr lang="en-US" b="0" i="0" dirty="0" err="1">
                <a:solidFill>
                  <a:srgbClr val="0D0D0D"/>
                </a:solidFill>
                <a:effectLst/>
                <a:latin typeface="Söhne"/>
              </a:rPr>
              <a:t>Netwonrks</a:t>
            </a:r>
            <a:r>
              <a:rPr lang="en-US" b="0" i="0" dirty="0">
                <a:solidFill>
                  <a:srgbClr val="0D0D0D"/>
                </a:solidFill>
                <a:effectLst/>
                <a:latin typeface="Söhne"/>
              </a:rPr>
              <a:t> (CNNs)</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והמטרות העיקריות שלנו היו – </a:t>
            </a:r>
            <a:br>
              <a:rPr lang="en-US" dirty="0"/>
            </a:br>
            <a:r>
              <a:rPr lang="he-IL" dirty="0"/>
              <a:t>1. לוודא כי המודל מצליח להבחין בין פריונים, ללא פריונים.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2. להשוות בין מאגר מידע של לא מסודרים לבין מאגר מידע של חלבונים גלובולרים וגם לא מסודרים.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3. להבין את המאפיינים של הפריון</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4. למצוא פריונים חדשים על הגנום </a:t>
            </a:r>
            <a:r>
              <a:rPr lang="he-IL"/>
              <a:t>האנושי.</a:t>
            </a:r>
            <a:endParaRPr lang="he-IL" dirty="0"/>
          </a:p>
        </p:txBody>
      </p:sp>
      <p:sp>
        <p:nvSpPr>
          <p:cNvPr id="4" name="מציין מיקום של מספר שקופית 3"/>
          <p:cNvSpPr>
            <a:spLocks noGrp="1"/>
          </p:cNvSpPr>
          <p:nvPr>
            <p:ph type="sldNum" sz="quarter" idx="5"/>
          </p:nvPr>
        </p:nvSpPr>
        <p:spPr/>
        <p:txBody>
          <a:bodyPr/>
          <a:lstStyle/>
          <a:p>
            <a:fld id="{6869CC77-E5D1-479E-B7EF-8413B95748FC}" type="slidenum">
              <a:rPr lang="en-US" smtClean="0"/>
              <a:t>11</a:t>
            </a:fld>
            <a:endParaRPr lang="en-US"/>
          </a:p>
        </p:txBody>
      </p:sp>
    </p:spTree>
    <p:extLst>
      <p:ext uri="{BB962C8B-B14F-4D97-AF65-F5344CB8AC3E}">
        <p14:creationId xmlns:p14="http://schemas.microsoft.com/office/powerpoint/2010/main" val="2271184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he-IL" dirty="0">
                <a:highlight>
                  <a:srgbClr val="FFFF00"/>
                </a:highlight>
              </a:rPr>
              <a:t>לפני אימון המודל וודאנו כי-</a:t>
            </a:r>
          </a:p>
          <a:p>
            <a:pPr marL="0" indent="0" algn="r" rtl="1">
              <a:buNone/>
            </a:pPr>
            <a:r>
              <a:rPr lang="he-IL" dirty="0">
                <a:highlight>
                  <a:srgbClr val="FFFF00"/>
                </a:highlight>
              </a:rPr>
              <a:t>אורך החלבונים הוא לפחות 40 – מכיוון שאחרת אינו יכול לייצר ליבה הידרופובית</a:t>
            </a:r>
          </a:p>
          <a:p>
            <a:pPr marL="0" indent="0" algn="r" rtl="1">
              <a:buNone/>
            </a:pPr>
            <a:r>
              <a:rPr lang="he-IL" dirty="0">
                <a:highlight>
                  <a:srgbClr val="FFFF00"/>
                </a:highlight>
              </a:rPr>
              <a:t>הוצאת דאטה שגוי\דו משמעי</a:t>
            </a:r>
          </a:p>
          <a:p>
            <a:pPr marL="0" indent="0" algn="r" rtl="1">
              <a:buNone/>
            </a:pPr>
            <a:r>
              <a:rPr lang="he-IL" dirty="0">
                <a:highlight>
                  <a:srgbClr val="FFFF00"/>
                </a:highlight>
              </a:rPr>
              <a:t>כפילויות</a:t>
            </a:r>
          </a:p>
          <a:p>
            <a:pPr marL="0" indent="0" algn="r" rtl="1">
              <a:buNone/>
            </a:pPr>
            <a:endParaRPr lang="en-US" dirty="0">
              <a:highlight>
                <a:srgbClr val="FFFF00"/>
              </a:highlight>
            </a:endParaRPr>
          </a:p>
        </p:txBody>
      </p:sp>
      <p:sp>
        <p:nvSpPr>
          <p:cNvPr id="4" name="Slide Number Placeholder 3"/>
          <p:cNvSpPr>
            <a:spLocks noGrp="1"/>
          </p:cNvSpPr>
          <p:nvPr>
            <p:ph type="sldNum" sz="quarter" idx="5"/>
          </p:nvPr>
        </p:nvSpPr>
        <p:spPr/>
        <p:txBody>
          <a:bodyPr/>
          <a:lstStyle/>
          <a:p>
            <a:fld id="{6869CC77-E5D1-479E-B7EF-8413B95748FC}" type="slidenum">
              <a:rPr lang="en-US" smtClean="0"/>
              <a:t>12</a:t>
            </a:fld>
            <a:endParaRPr lang="en-US"/>
          </a:p>
        </p:txBody>
      </p:sp>
    </p:spTree>
    <p:extLst>
      <p:ext uri="{BB962C8B-B14F-4D97-AF65-F5344CB8AC3E}">
        <p14:creationId xmlns:p14="http://schemas.microsoft.com/office/powerpoint/2010/main" val="272684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he-IL" dirty="0"/>
              <a:t>ישנם רצפים מאוד דומים בעלי אותה פונקציונליות , על כן ישנו אפשרות של נזילת מידע מקבוצת האימון, לאימות ומבחן.</a:t>
            </a:r>
            <a:endParaRPr lang="en-US" dirty="0"/>
          </a:p>
          <a:p>
            <a:pPr marL="0" indent="0" algn="r" rtl="1">
              <a:buNone/>
            </a:pPr>
            <a:r>
              <a:rPr lang="he-IL" dirty="0"/>
              <a:t>על מנת למנוע נזילת מידע –</a:t>
            </a:r>
          </a:p>
          <a:p>
            <a:pPr marL="0" indent="0" algn="r" rtl="1">
              <a:buNone/>
            </a:pPr>
            <a:r>
              <a:rPr lang="he-IL" dirty="0"/>
              <a:t>קלסטרנו את הדאטה(רצפים) על ידי 70% דימיון רצפי</a:t>
            </a:r>
          </a:p>
          <a:p>
            <a:pPr marL="0" indent="0" algn="r" rtl="1">
              <a:buNone/>
            </a:pPr>
            <a:r>
              <a:rPr lang="he-IL" dirty="0"/>
              <a:t>בנינו גרף שכל רצף הוא תא , והקשת מבוססת על הקלאסטרים שבנינו מקודם</a:t>
            </a:r>
          </a:p>
          <a:p>
            <a:pPr marL="0" indent="0" algn="r" rtl="1">
              <a:buNone/>
            </a:pPr>
            <a:r>
              <a:rPr lang="he-IL" dirty="0"/>
              <a:t>יצרנו גרף רכיבים מחוברים (</a:t>
            </a:r>
            <a:r>
              <a:rPr lang="en-US" dirty="0"/>
              <a:t>Connected components</a:t>
            </a:r>
            <a:r>
              <a:rPr lang="he-IL" dirty="0"/>
              <a:t>) כדי לקבץ את הרצפים שלנו.</a:t>
            </a:r>
          </a:p>
          <a:p>
            <a:pPr marL="0" indent="0" algn="r" rtl="1">
              <a:buNone/>
            </a:pPr>
            <a:r>
              <a:rPr lang="he-IL" dirty="0"/>
              <a:t>לבסוף חילקנו את הדאטה בצורה כזאת שדימיון הרצפים בין קבוצו האימון האימות והמבחן שלנו יהיו נמוכים.</a:t>
            </a:r>
            <a:endParaRPr lang="en-US" dirty="0"/>
          </a:p>
          <a:p>
            <a:pPr marL="0" indent="0">
              <a:buNone/>
            </a:pPr>
            <a:endParaRPr lang="en-US" dirty="0"/>
          </a:p>
          <a:p>
            <a:pPr marL="0" indent="0">
              <a:buNone/>
            </a:pPr>
            <a:r>
              <a:rPr lang="en-US" dirty="0"/>
              <a:t>Technology Used –</a:t>
            </a:r>
          </a:p>
          <a:p>
            <a:pPr marL="0" indent="0">
              <a:buNone/>
            </a:pPr>
            <a:r>
              <a:rPr lang="en-US" dirty="0"/>
              <a:t>MMSEQ2 easy-cluster function</a:t>
            </a:r>
          </a:p>
          <a:p>
            <a:pPr marL="0" indent="0">
              <a:buNone/>
            </a:pPr>
            <a:r>
              <a:rPr lang="en-US" dirty="0"/>
              <a:t>NetworkX – Graph building and </a:t>
            </a:r>
            <a:r>
              <a:rPr lang="en-US" dirty="0" err="1"/>
              <a:t>contected</a:t>
            </a:r>
            <a:r>
              <a:rPr lang="en-US" dirty="0"/>
              <a:t> </a:t>
            </a:r>
            <a:r>
              <a:rPr lang="en-US" dirty="0" err="1"/>
              <a:t>compunents</a:t>
            </a:r>
            <a:r>
              <a:rPr lang="en-US" dirty="0"/>
              <a:t>.</a:t>
            </a:r>
          </a:p>
        </p:txBody>
      </p:sp>
      <p:sp>
        <p:nvSpPr>
          <p:cNvPr id="4" name="Slide Number Placeholder 3"/>
          <p:cNvSpPr>
            <a:spLocks noGrp="1"/>
          </p:cNvSpPr>
          <p:nvPr>
            <p:ph type="sldNum" sz="quarter" idx="5"/>
          </p:nvPr>
        </p:nvSpPr>
        <p:spPr/>
        <p:txBody>
          <a:bodyPr/>
          <a:lstStyle/>
          <a:p>
            <a:fld id="{6869CC77-E5D1-479E-B7EF-8413B95748FC}" type="slidenum">
              <a:rPr lang="en-US" smtClean="0"/>
              <a:t>13</a:t>
            </a:fld>
            <a:endParaRPr lang="en-US"/>
          </a:p>
        </p:txBody>
      </p:sp>
    </p:spTree>
    <p:extLst>
      <p:ext uri="{BB962C8B-B14F-4D97-AF65-F5344CB8AC3E}">
        <p14:creationId xmlns:p14="http://schemas.microsoft.com/office/powerpoint/2010/main" val="3875536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he-IL" dirty="0"/>
              <a:t>על מנת למנוע נזילת מידע –</a:t>
            </a:r>
          </a:p>
          <a:p>
            <a:pPr marL="0" indent="0" algn="r" rtl="1">
              <a:buNone/>
            </a:pPr>
            <a:r>
              <a:rPr lang="he-IL" dirty="0"/>
              <a:t>קלסטרנו את הדאטה(רצפים) על ידי 70% דימיון רצפי</a:t>
            </a:r>
          </a:p>
          <a:p>
            <a:pPr marL="0" indent="0" algn="r" rtl="1">
              <a:buNone/>
            </a:pPr>
            <a:r>
              <a:rPr lang="he-IL" dirty="0"/>
              <a:t>בנינו גרף שכל רצף הוא תא , והקשת מבוססת על הקלאסטרים שבנינו מקודם</a:t>
            </a:r>
          </a:p>
          <a:p>
            <a:pPr marL="0" indent="0" algn="r" rtl="1">
              <a:buNone/>
            </a:pPr>
            <a:r>
              <a:rPr lang="he-IL" dirty="0"/>
              <a:t>יצרנו גרף רכיבים מחוברים (</a:t>
            </a:r>
            <a:r>
              <a:rPr lang="en-US" dirty="0"/>
              <a:t>Connected components</a:t>
            </a:r>
            <a:r>
              <a:rPr lang="he-IL" dirty="0"/>
              <a:t>) כדי לקבץ את הרצפים שלנו.</a:t>
            </a:r>
          </a:p>
          <a:p>
            <a:pPr marL="0" indent="0" algn="r" rtl="1">
              <a:buNone/>
            </a:pPr>
            <a:r>
              <a:rPr lang="he-IL" dirty="0"/>
              <a:t>לבסוף חילקנו את הדאטה בצורה כזאת שדימיון הרצפים בין קבוצו האימון האימות והמבחן שלנו יהיו נמוכים.</a:t>
            </a:r>
            <a:endParaRPr lang="en-US" dirty="0"/>
          </a:p>
          <a:p>
            <a:pPr marL="0" indent="0">
              <a:buNone/>
            </a:pPr>
            <a:endParaRPr lang="en-US" dirty="0"/>
          </a:p>
          <a:p>
            <a:pPr marL="0" indent="0">
              <a:buNone/>
            </a:pPr>
            <a:r>
              <a:rPr lang="en-US" dirty="0"/>
              <a:t>Technology Used –</a:t>
            </a:r>
          </a:p>
          <a:p>
            <a:pPr marL="0" indent="0">
              <a:buNone/>
            </a:pPr>
            <a:r>
              <a:rPr lang="en-US" dirty="0"/>
              <a:t>MMSEQ2 easy-cluster function</a:t>
            </a:r>
          </a:p>
          <a:p>
            <a:pPr marL="0" indent="0">
              <a:buNone/>
            </a:pPr>
            <a:r>
              <a:rPr lang="en-US" dirty="0"/>
              <a:t>NetworkX – Graph building and </a:t>
            </a:r>
            <a:r>
              <a:rPr lang="en-US" dirty="0" err="1"/>
              <a:t>contected</a:t>
            </a:r>
            <a:r>
              <a:rPr lang="en-US" dirty="0"/>
              <a:t> </a:t>
            </a:r>
            <a:r>
              <a:rPr lang="en-US" dirty="0" err="1"/>
              <a:t>compunents</a:t>
            </a:r>
            <a:r>
              <a:rPr lang="en-US" dirty="0"/>
              <a:t>.</a:t>
            </a:r>
          </a:p>
        </p:txBody>
      </p:sp>
      <p:sp>
        <p:nvSpPr>
          <p:cNvPr id="4" name="Slide Number Placeholder 3"/>
          <p:cNvSpPr>
            <a:spLocks noGrp="1"/>
          </p:cNvSpPr>
          <p:nvPr>
            <p:ph type="sldNum" sz="quarter" idx="5"/>
          </p:nvPr>
        </p:nvSpPr>
        <p:spPr/>
        <p:txBody>
          <a:bodyPr/>
          <a:lstStyle/>
          <a:p>
            <a:fld id="{6869CC77-E5D1-479E-B7EF-8413B95748FC}" type="slidenum">
              <a:rPr lang="en-US" smtClean="0"/>
              <a:t>14</a:t>
            </a:fld>
            <a:endParaRPr lang="en-US"/>
          </a:p>
        </p:txBody>
      </p:sp>
    </p:spTree>
    <p:extLst>
      <p:ext uri="{BB962C8B-B14F-4D97-AF65-F5344CB8AC3E}">
        <p14:creationId xmlns:p14="http://schemas.microsoft.com/office/powerpoint/2010/main" val="605830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זהו המודל המלא והשכבות שלו , אפשר לשים לב כי זהו מודל רצפי.</a:t>
            </a:r>
          </a:p>
          <a:p>
            <a:pPr algn="r" rtl="1"/>
            <a:endParaRPr lang="en-IL" dirty="0"/>
          </a:p>
        </p:txBody>
      </p:sp>
      <p:sp>
        <p:nvSpPr>
          <p:cNvPr id="4" name="Slide Number Placeholder 3"/>
          <p:cNvSpPr>
            <a:spLocks noGrp="1"/>
          </p:cNvSpPr>
          <p:nvPr>
            <p:ph type="sldNum" sz="quarter" idx="5"/>
          </p:nvPr>
        </p:nvSpPr>
        <p:spPr/>
        <p:txBody>
          <a:bodyPr/>
          <a:lstStyle/>
          <a:p>
            <a:fld id="{6869CC77-E5D1-479E-B7EF-8413B95748FC}" type="slidenum">
              <a:rPr lang="en-US" smtClean="0"/>
              <a:t>15</a:t>
            </a:fld>
            <a:endParaRPr lang="en-US"/>
          </a:p>
        </p:txBody>
      </p:sp>
    </p:spTree>
    <p:extLst>
      <p:ext uri="{BB962C8B-B14F-4D97-AF65-F5344CB8AC3E}">
        <p14:creationId xmlns:p14="http://schemas.microsoft.com/office/powerpoint/2010/main" val="228977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עלמנת שהמודל יוכל להתייחס לרצפים בגודל שונה השתמשנו ב</a:t>
            </a:r>
            <a:r>
              <a:rPr lang="en-US" dirty="0"/>
              <a:t>masking LAYER </a:t>
            </a:r>
            <a:r>
              <a:rPr lang="he-IL" dirty="0"/>
              <a:t> </a:t>
            </a:r>
            <a:endParaRPr lang="en-IL" dirty="0"/>
          </a:p>
        </p:txBody>
      </p:sp>
      <p:sp>
        <p:nvSpPr>
          <p:cNvPr id="4" name="Slide Number Placeholder 3"/>
          <p:cNvSpPr>
            <a:spLocks noGrp="1"/>
          </p:cNvSpPr>
          <p:nvPr>
            <p:ph type="sldNum" sz="quarter" idx="5"/>
          </p:nvPr>
        </p:nvSpPr>
        <p:spPr/>
        <p:txBody>
          <a:bodyPr/>
          <a:lstStyle/>
          <a:p>
            <a:fld id="{6869CC77-E5D1-479E-B7EF-8413B95748FC}" type="slidenum">
              <a:rPr lang="en-US" smtClean="0"/>
              <a:t>16</a:t>
            </a:fld>
            <a:endParaRPr lang="en-US"/>
          </a:p>
        </p:txBody>
      </p:sp>
    </p:spTree>
    <p:extLst>
      <p:ext uri="{BB962C8B-B14F-4D97-AF65-F5344CB8AC3E}">
        <p14:creationId xmlns:p14="http://schemas.microsoft.com/office/powerpoint/2010/main" val="2626615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לאחר מכן יצרנו שכת קונבולוציה אחת בעלת 256 פילטרים שכל אחת בגודל 20*25 – </a:t>
            </a:r>
            <a:br>
              <a:rPr lang="en-US" dirty="0"/>
            </a:br>
            <a:r>
              <a:rPr lang="he-IL" dirty="0"/>
              <a:t>השכבה הזאת תחפש ותמצא קטעים רציפים של 25 חומצות אמינו אשר יוכלו לאפיין פריונים. </a:t>
            </a:r>
            <a:endParaRPr lang="en-US" dirty="0"/>
          </a:p>
        </p:txBody>
      </p:sp>
      <p:sp>
        <p:nvSpPr>
          <p:cNvPr id="4" name="Slide Number Placeholder 3"/>
          <p:cNvSpPr>
            <a:spLocks noGrp="1"/>
          </p:cNvSpPr>
          <p:nvPr>
            <p:ph type="sldNum" sz="quarter" idx="5"/>
          </p:nvPr>
        </p:nvSpPr>
        <p:spPr/>
        <p:txBody>
          <a:bodyPr/>
          <a:lstStyle/>
          <a:p>
            <a:fld id="{6869CC77-E5D1-479E-B7EF-8413B95748FC}" type="slidenum">
              <a:rPr lang="en-US" smtClean="0"/>
              <a:t>17</a:t>
            </a:fld>
            <a:endParaRPr lang="en-US"/>
          </a:p>
        </p:txBody>
      </p:sp>
    </p:spTree>
    <p:extLst>
      <p:ext uri="{BB962C8B-B14F-4D97-AF65-F5344CB8AC3E}">
        <p14:creationId xmlns:p14="http://schemas.microsoft.com/office/powerpoint/2010/main" val="143178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הייתרונות של הקונבולוציה:</a:t>
            </a:r>
          </a:p>
          <a:p>
            <a:pPr marL="171450" indent="-171450" algn="r" rtl="1">
              <a:buFontTx/>
              <a:buChar char="-"/>
            </a:pPr>
            <a:r>
              <a:rPr lang="he-IL" dirty="0"/>
              <a:t>מאפשר מציאת מאפיינים בתוך הרצפים בצורה אוטומטית.</a:t>
            </a:r>
          </a:p>
          <a:p>
            <a:pPr marL="171450" indent="-171450" algn="r" rtl="1">
              <a:buFontTx/>
              <a:buChar char="-"/>
            </a:pPr>
            <a:r>
              <a:rPr lang="he-IL" dirty="0"/>
              <a:t>חוסר שונות בתרגום – מאפשרת מציאת מאפיין בלי תלות במיקום שלו ברצף</a:t>
            </a:r>
          </a:p>
          <a:p>
            <a:pPr marL="171450" indent="-171450" algn="r" rtl="1">
              <a:buFontTx/>
              <a:buChar char="-"/>
            </a:pPr>
            <a:endParaRPr lang="en-IL" dirty="0"/>
          </a:p>
        </p:txBody>
      </p:sp>
      <p:sp>
        <p:nvSpPr>
          <p:cNvPr id="4" name="Slide Number Placeholder 3"/>
          <p:cNvSpPr>
            <a:spLocks noGrp="1"/>
          </p:cNvSpPr>
          <p:nvPr>
            <p:ph type="sldNum" sz="quarter" idx="5"/>
          </p:nvPr>
        </p:nvSpPr>
        <p:spPr/>
        <p:txBody>
          <a:bodyPr/>
          <a:lstStyle/>
          <a:p>
            <a:fld id="{6869CC77-E5D1-479E-B7EF-8413B95748FC}" type="slidenum">
              <a:rPr lang="en-US" smtClean="0"/>
              <a:t>18</a:t>
            </a:fld>
            <a:endParaRPr lang="en-US"/>
          </a:p>
        </p:txBody>
      </p:sp>
    </p:spTree>
    <p:extLst>
      <p:ext uri="{BB962C8B-B14F-4D97-AF65-F5344CB8AC3E}">
        <p14:creationId xmlns:p14="http://schemas.microsoft.com/office/powerpoint/2010/main" val="1803491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שכבה של אברג' פולינג עלמנת להוריד את מימדיי המידע שלנו , הוספת עמידות לשינויים קטנים .</a:t>
            </a:r>
          </a:p>
          <a:p>
            <a:pPr algn="r" rtl="1"/>
            <a:endParaRPr lang="en-US" dirty="0"/>
          </a:p>
        </p:txBody>
      </p:sp>
      <p:sp>
        <p:nvSpPr>
          <p:cNvPr id="4" name="Slide Number Placeholder 3"/>
          <p:cNvSpPr>
            <a:spLocks noGrp="1"/>
          </p:cNvSpPr>
          <p:nvPr>
            <p:ph type="sldNum" sz="quarter" idx="5"/>
          </p:nvPr>
        </p:nvSpPr>
        <p:spPr/>
        <p:txBody>
          <a:bodyPr/>
          <a:lstStyle/>
          <a:p>
            <a:fld id="{6869CC77-E5D1-479E-B7EF-8413B95748FC}" type="slidenum">
              <a:rPr lang="en-US" smtClean="0"/>
              <a:t>19</a:t>
            </a:fld>
            <a:endParaRPr lang="en-US"/>
          </a:p>
        </p:txBody>
      </p:sp>
    </p:spTree>
    <p:extLst>
      <p:ext uri="{BB962C8B-B14F-4D97-AF65-F5344CB8AC3E}">
        <p14:creationId xmlns:p14="http://schemas.microsoft.com/office/powerpoint/2010/main" val="3209681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000" dirty="0"/>
              <a:t>לאחרונה אנחנו שומעים על הרבה מחלות מתפרצות ( כמו קורונה / קדחת הנילוס) בעוד מחלות אחרות ידועות כבר שנים רבות ונותרות חשוכות מרפא.</a:t>
            </a:r>
          </a:p>
          <a:p>
            <a:pPr algn="r" rtl="1"/>
            <a:r>
              <a:rPr lang="he-IL" sz="1000" dirty="0"/>
              <a:t>למשל באלצהיימר...</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לזהות את הגורם למחלה בשלב הראשוני יכול לעזור באבחון מוקדם ולאפשר טיפול מדויק יותר ברפואה המותאמת אישית למטופל.</a:t>
            </a:r>
            <a:endParaRPr lang="he-IL" dirty="0"/>
          </a:p>
          <a:p>
            <a:pPr marL="0" indent="0" algn="r" rtl="1">
              <a:buNone/>
            </a:pPr>
            <a:r>
              <a:rPr lang="he-IL" dirty="0"/>
              <a:t>וזו הבעיה שניסינו לפתור בפרויקט שלנו -  </a:t>
            </a:r>
            <a:r>
              <a:rPr lang="he-IL" b="1" dirty="0"/>
              <a:t>לזהות חלבונים מחוללי מחלות.</a:t>
            </a:r>
          </a:p>
          <a:p>
            <a:pPr marL="0" indent="0" algn="r" rtl="1">
              <a:buNone/>
            </a:pPr>
            <a:endParaRPr lang="he-IL" dirty="0"/>
          </a:p>
        </p:txBody>
      </p:sp>
      <p:sp>
        <p:nvSpPr>
          <p:cNvPr id="4" name="מציין מיקום של מספר שקופית 3"/>
          <p:cNvSpPr>
            <a:spLocks noGrp="1"/>
          </p:cNvSpPr>
          <p:nvPr>
            <p:ph type="sldNum" sz="quarter" idx="5"/>
          </p:nvPr>
        </p:nvSpPr>
        <p:spPr/>
        <p:txBody>
          <a:bodyPr/>
          <a:lstStyle/>
          <a:p>
            <a:fld id="{59CC3B58-F17A-47D7-96FA-7721C2FC13CB}" type="slidenum">
              <a:rPr lang="en-US" smtClean="0"/>
              <a:t>2</a:t>
            </a:fld>
            <a:endParaRPr lang="en-US"/>
          </a:p>
        </p:txBody>
      </p:sp>
    </p:spTree>
    <p:extLst>
      <p:ext uri="{BB962C8B-B14F-4D97-AF65-F5344CB8AC3E}">
        <p14:creationId xmlns:p14="http://schemas.microsoft.com/office/powerpoint/2010/main" val="3527451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לאחר מכן השתמשנו בשכבה צפופה אשר מבצעת טרנספורמציה לינארית על מימד הפילטרים עם פונקצית סיגמויד אשר תתנקז לתא יחיד שתייצג את ההסתברות של החלבון להיות פריון</a:t>
            </a:r>
          </a:p>
          <a:p>
            <a:endParaRPr lang="en-US" dirty="0"/>
          </a:p>
          <a:p>
            <a:endParaRPr lang="en-IL" dirty="0"/>
          </a:p>
        </p:txBody>
      </p:sp>
      <p:sp>
        <p:nvSpPr>
          <p:cNvPr id="4" name="Slide Number Placeholder 3"/>
          <p:cNvSpPr>
            <a:spLocks noGrp="1"/>
          </p:cNvSpPr>
          <p:nvPr>
            <p:ph type="sldNum" sz="quarter" idx="5"/>
          </p:nvPr>
        </p:nvSpPr>
        <p:spPr/>
        <p:txBody>
          <a:bodyPr/>
          <a:lstStyle/>
          <a:p>
            <a:fld id="{6869CC77-E5D1-479E-B7EF-8413B95748FC}" type="slidenum">
              <a:rPr lang="en-US" smtClean="0"/>
              <a:t>20</a:t>
            </a:fld>
            <a:endParaRPr lang="en-US"/>
          </a:p>
        </p:txBody>
      </p:sp>
    </p:spTree>
    <p:extLst>
      <p:ext uri="{BB962C8B-B14F-4D97-AF65-F5344CB8AC3E}">
        <p14:creationId xmlns:p14="http://schemas.microsoft.com/office/powerpoint/2010/main" val="631147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z="1800" b="1" dirty="0">
                <a:latin typeface="Söhne"/>
              </a:rPr>
              <a:t>לבסוף השתמשנו בגלובל מקס פולינג עלמנת לקחת את ההסתברות הגדולה על קיום מאפיין לפריון באיזור מסויים ברצף.</a:t>
            </a:r>
          </a:p>
          <a:p>
            <a:r>
              <a:rPr lang="he-IL" sz="1800" b="1" dirty="0">
                <a:latin typeface="Söhne"/>
              </a:rPr>
              <a:t>זהו סוף המודל וההסתברות הנלקחת תיידע אם קיים איזור מאפיין פריון .</a:t>
            </a:r>
          </a:p>
          <a:p>
            <a:endParaRPr lang="he-IL" sz="1800" b="1" dirty="0">
              <a:latin typeface="Söhne"/>
            </a:endParaRPr>
          </a:p>
        </p:txBody>
      </p:sp>
      <p:sp>
        <p:nvSpPr>
          <p:cNvPr id="4" name="Slide Number Placeholder 3"/>
          <p:cNvSpPr>
            <a:spLocks noGrp="1"/>
          </p:cNvSpPr>
          <p:nvPr>
            <p:ph type="sldNum" sz="quarter" idx="5"/>
          </p:nvPr>
        </p:nvSpPr>
        <p:spPr/>
        <p:txBody>
          <a:bodyPr/>
          <a:lstStyle/>
          <a:p>
            <a:fld id="{6869CC77-E5D1-479E-B7EF-8413B95748FC}" type="slidenum">
              <a:rPr lang="en-US" smtClean="0"/>
              <a:t>21</a:t>
            </a:fld>
            <a:endParaRPr lang="en-US"/>
          </a:p>
        </p:txBody>
      </p:sp>
    </p:spTree>
    <p:extLst>
      <p:ext uri="{BB962C8B-B14F-4D97-AF65-F5344CB8AC3E}">
        <p14:creationId xmlns:p14="http://schemas.microsoft.com/office/powerpoint/2010/main" val="1152189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השתמשנו במאפטם אדם עם קצב למידה של 0.001,</a:t>
            </a:r>
          </a:p>
          <a:p>
            <a:pPr algn="r" rtl="1"/>
            <a:r>
              <a:rPr lang="he-IL" dirty="0"/>
              <a:t>הפונקציית לוסס שלנו הייתה קרוס אנטרופי בינארי , </a:t>
            </a:r>
          </a:p>
          <a:p>
            <a:pPr algn="r" rtl="1"/>
            <a:r>
              <a:rPr lang="he-IL" dirty="0"/>
              <a:t>והשתמשנו גם בעצירה מוקדמת שהיינה שיטה אמפירית למניעת </a:t>
            </a:r>
            <a:r>
              <a:rPr lang="en-US" dirty="0" err="1"/>
              <a:t>OverFitting</a:t>
            </a:r>
            <a:endParaRPr lang="en-US" dirty="0"/>
          </a:p>
          <a:p>
            <a:pPr algn="r" rtl="1"/>
            <a:endParaRPr lang="en-IL" dirty="0"/>
          </a:p>
        </p:txBody>
      </p:sp>
      <p:sp>
        <p:nvSpPr>
          <p:cNvPr id="4" name="Slide Number Placeholder 3"/>
          <p:cNvSpPr>
            <a:spLocks noGrp="1"/>
          </p:cNvSpPr>
          <p:nvPr>
            <p:ph type="sldNum" sz="quarter" idx="5"/>
          </p:nvPr>
        </p:nvSpPr>
        <p:spPr/>
        <p:txBody>
          <a:bodyPr/>
          <a:lstStyle/>
          <a:p>
            <a:fld id="{6869CC77-E5D1-479E-B7EF-8413B95748FC}" type="slidenum">
              <a:rPr lang="en-US" smtClean="0"/>
              <a:t>22</a:t>
            </a:fld>
            <a:endParaRPr lang="en-US"/>
          </a:p>
        </p:txBody>
      </p:sp>
    </p:spTree>
    <p:extLst>
      <p:ext uri="{BB962C8B-B14F-4D97-AF65-F5344CB8AC3E}">
        <p14:creationId xmlns:p14="http://schemas.microsoft.com/office/powerpoint/2010/main" val="3160340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למציאת גודל קרנל ומספר פילטריים השתמשנו בגריד סרצ' אשר סרק ובדק איזה פרמטרים מעלים את ציון הדיוק שלנו.</a:t>
            </a:r>
            <a:endParaRPr lang="en-US" dirty="0"/>
          </a:p>
        </p:txBody>
      </p:sp>
      <p:sp>
        <p:nvSpPr>
          <p:cNvPr id="4" name="Slide Number Placeholder 3"/>
          <p:cNvSpPr>
            <a:spLocks noGrp="1"/>
          </p:cNvSpPr>
          <p:nvPr>
            <p:ph type="sldNum" sz="quarter" idx="5"/>
          </p:nvPr>
        </p:nvSpPr>
        <p:spPr/>
        <p:txBody>
          <a:bodyPr/>
          <a:lstStyle/>
          <a:p>
            <a:fld id="{6869CC77-E5D1-479E-B7EF-8413B95748FC}" type="slidenum">
              <a:rPr lang="en-US" smtClean="0"/>
              <a:t>23</a:t>
            </a:fld>
            <a:endParaRPr lang="en-US"/>
          </a:p>
        </p:txBody>
      </p:sp>
    </p:spTree>
    <p:extLst>
      <p:ext uri="{BB962C8B-B14F-4D97-AF65-F5344CB8AC3E}">
        <p14:creationId xmlns:p14="http://schemas.microsoft.com/office/powerpoint/2010/main" val="3166016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בנינו 2 מודלי </a:t>
            </a:r>
            <a:r>
              <a:rPr lang="en-US" dirty="0"/>
              <a:t>CNN</a:t>
            </a:r>
            <a:r>
              <a:rPr lang="he-IL" dirty="0"/>
              <a:t> לזיהוי </a:t>
            </a:r>
            <a:r>
              <a:rPr lang="he-IL" dirty="0" err="1"/>
              <a:t>פריונים</a:t>
            </a:r>
            <a:r>
              <a:rPr lang="he-IL" dirty="0"/>
              <a:t> משני </a:t>
            </a:r>
            <a:r>
              <a:rPr lang="he-IL" dirty="0" err="1"/>
              <a:t>נטגיב</a:t>
            </a:r>
            <a:r>
              <a:rPr lang="he-IL" dirty="0"/>
              <a:t> </a:t>
            </a:r>
            <a:r>
              <a:rPr lang="he-IL" dirty="0" err="1"/>
              <a:t>דאטאסטס</a:t>
            </a:r>
            <a:r>
              <a:rPr lang="he-IL" dirty="0"/>
              <a:t> שונים, </a:t>
            </a:r>
            <a:r>
              <a:rPr lang="he-IL" dirty="0" err="1"/>
              <a:t>דאטאסט</a:t>
            </a:r>
            <a:r>
              <a:rPr lang="he-IL" dirty="0"/>
              <a:t> אחד מורכב מחלבונים בצורה לא מסודרת בלבד, והשני מכיל בנוסף גם חלבונים רגילים</a:t>
            </a:r>
            <a:endParaRPr lang="en-US" dirty="0"/>
          </a:p>
        </p:txBody>
      </p:sp>
      <p:sp>
        <p:nvSpPr>
          <p:cNvPr id="4" name="Slide Number Placeholder 3"/>
          <p:cNvSpPr>
            <a:spLocks noGrp="1"/>
          </p:cNvSpPr>
          <p:nvPr>
            <p:ph type="sldNum" sz="quarter" idx="5"/>
          </p:nvPr>
        </p:nvSpPr>
        <p:spPr/>
        <p:txBody>
          <a:bodyPr/>
          <a:lstStyle/>
          <a:p>
            <a:fld id="{59CC3B58-F17A-47D7-96FA-7721C2FC13CB}" type="slidenum">
              <a:rPr lang="en-US" smtClean="0"/>
              <a:t>24</a:t>
            </a:fld>
            <a:endParaRPr lang="en-US"/>
          </a:p>
        </p:txBody>
      </p:sp>
    </p:spTree>
    <p:extLst>
      <p:ext uri="{BB962C8B-B14F-4D97-AF65-F5344CB8AC3E}">
        <p14:creationId xmlns:p14="http://schemas.microsoft.com/office/powerpoint/2010/main" val="3877283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1" dirty="0"/>
              <a:t>וכאן המודלים עם שכבת </a:t>
            </a:r>
            <a:r>
              <a:rPr lang="he-IL" b="1" dirty="0" err="1"/>
              <a:t>קונבולוציה</a:t>
            </a:r>
            <a:r>
              <a:rPr lang="he-IL" b="1" dirty="0"/>
              <a:t>. ניתן לראות שתוצאות הדיוק </a:t>
            </a:r>
            <a:r>
              <a:rPr lang="he-IL" b="1" dirty="0" err="1"/>
              <a:t>והלוס</a:t>
            </a:r>
            <a:r>
              <a:rPr lang="he-IL" b="1" dirty="0"/>
              <a:t> טובות יותר עם שכבת </a:t>
            </a:r>
            <a:r>
              <a:rPr lang="he-IL" b="1" dirty="0" err="1"/>
              <a:t>קונבולוציה</a:t>
            </a:r>
            <a:r>
              <a:rPr lang="he-IL" b="1" dirty="0"/>
              <a:t> וגם הדיוק דיי טוב באופן כללי, ומעכשיו נתמקד רק </a:t>
            </a:r>
            <a:r>
              <a:rPr lang="he-IL" b="1" dirty="0" err="1"/>
              <a:t>במודליי</a:t>
            </a:r>
            <a:r>
              <a:rPr lang="he-IL" b="1" dirty="0"/>
              <a:t> ה</a:t>
            </a:r>
            <a:r>
              <a:rPr lang="en-US" b="1" dirty="0"/>
              <a:t>CNN</a:t>
            </a:r>
            <a:r>
              <a:rPr lang="he-IL" b="1" dirty="0"/>
              <a:t> עם </a:t>
            </a:r>
            <a:r>
              <a:rPr lang="he-IL" b="1" dirty="0" err="1"/>
              <a:t>קונבולוציה</a:t>
            </a:r>
            <a:r>
              <a:rPr lang="he-IL" b="1" dirty="0"/>
              <a:t>.</a:t>
            </a:r>
          </a:p>
          <a:p>
            <a:endParaRPr lang="he-IL" b="1" dirty="0"/>
          </a:p>
          <a:p>
            <a:r>
              <a:rPr lang="en-US" b="1" dirty="0"/>
              <a:t>….. From now on we will focus only on the advanced models aka CNN models.</a:t>
            </a:r>
          </a:p>
          <a:p>
            <a:endParaRPr lang="en-US" dirty="0"/>
          </a:p>
          <a:p>
            <a:r>
              <a:rPr lang="en-US" dirty="0"/>
              <a:t>We are observing the metrics of the 4 models – the accuracy is the fraction of right predictions out of the whole test set, and the loss function used is binary </a:t>
            </a:r>
            <a:r>
              <a:rPr lang="en-US" dirty="0" err="1"/>
              <a:t>crossentropy</a:t>
            </a:r>
            <a:r>
              <a:rPr lang="en-US" dirty="0"/>
              <a:t>, with a lower loss being better. We can see we got the highest accuracies and lowest losses in the advanced CNNs, and overall these metrics are not bad when using convolution.</a:t>
            </a:r>
          </a:p>
          <a:p>
            <a:r>
              <a:rPr lang="en-US" dirty="0"/>
              <a:t>The model which also includes the globular proteins in the negative dataset has a slightly better accuracy and loss here.</a:t>
            </a:r>
          </a:p>
        </p:txBody>
      </p:sp>
      <p:sp>
        <p:nvSpPr>
          <p:cNvPr id="4" name="Slide Number Placeholder 3"/>
          <p:cNvSpPr>
            <a:spLocks noGrp="1"/>
          </p:cNvSpPr>
          <p:nvPr>
            <p:ph type="sldNum" sz="quarter" idx="5"/>
          </p:nvPr>
        </p:nvSpPr>
        <p:spPr/>
        <p:txBody>
          <a:bodyPr/>
          <a:lstStyle/>
          <a:p>
            <a:fld id="{6869CC77-E5D1-479E-B7EF-8413B95748FC}" type="slidenum">
              <a:rPr lang="en-US" smtClean="0"/>
              <a:t>25</a:t>
            </a:fld>
            <a:endParaRPr lang="en-US"/>
          </a:p>
        </p:txBody>
      </p:sp>
    </p:spTree>
    <p:extLst>
      <p:ext uri="{BB962C8B-B14F-4D97-AF65-F5344CB8AC3E}">
        <p14:creationId xmlns:p14="http://schemas.microsoft.com/office/powerpoint/2010/main" val="542286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אפשר קודם כל להתרשם מה</a:t>
            </a:r>
            <a:r>
              <a:rPr lang="en-US" dirty="0"/>
              <a:t>confusion matrix</a:t>
            </a:r>
            <a:r>
              <a:rPr lang="he-IL" dirty="0"/>
              <a:t> של כל מודל. הערכים הגבוהים באלכסון הראשי מעידים שהמודלים הצליחו לזהות את מרבית </a:t>
            </a:r>
            <a:r>
              <a:rPr lang="he-IL" dirty="0" err="1"/>
              <a:t>הפריונים</a:t>
            </a:r>
            <a:r>
              <a:rPr lang="he-IL" dirty="0"/>
              <a:t> ככאלה, ולהפך.</a:t>
            </a:r>
            <a:endParaRPr lang="en-US" dirty="0"/>
          </a:p>
        </p:txBody>
      </p:sp>
      <p:sp>
        <p:nvSpPr>
          <p:cNvPr id="4" name="Slide Number Placeholder 3"/>
          <p:cNvSpPr>
            <a:spLocks noGrp="1"/>
          </p:cNvSpPr>
          <p:nvPr>
            <p:ph type="sldNum" sz="quarter" idx="5"/>
          </p:nvPr>
        </p:nvSpPr>
        <p:spPr/>
        <p:txBody>
          <a:bodyPr/>
          <a:lstStyle/>
          <a:p>
            <a:fld id="{59CC3B58-F17A-47D7-96FA-7721C2FC13CB}" type="slidenum">
              <a:rPr lang="en-US" smtClean="0"/>
              <a:t>26</a:t>
            </a:fld>
            <a:endParaRPr lang="en-US"/>
          </a:p>
        </p:txBody>
      </p:sp>
    </p:spTree>
    <p:extLst>
      <p:ext uri="{BB962C8B-B14F-4D97-AF65-F5344CB8AC3E}">
        <p14:creationId xmlns:p14="http://schemas.microsoft.com/office/powerpoint/2010/main" val="952184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כאן ניתן לצפות בשלושת הפיצ'רים ב</a:t>
            </a:r>
            <a:r>
              <a:rPr lang="en-US" dirty="0"/>
              <a:t>CNN</a:t>
            </a:r>
            <a:r>
              <a:rPr lang="he-IL" dirty="0"/>
              <a:t> שנבחרו כהכי משמעותיים בקלסיפיקציה של </a:t>
            </a:r>
            <a:r>
              <a:rPr lang="he-IL" dirty="0" err="1"/>
              <a:t>פריונים</a:t>
            </a:r>
            <a:r>
              <a:rPr lang="he-IL" dirty="0"/>
              <a:t> מול לא </a:t>
            </a:r>
            <a:r>
              <a:rPr lang="he-IL" dirty="0" err="1"/>
              <a:t>פריונים</a:t>
            </a:r>
            <a:r>
              <a:rPr lang="he-IL" dirty="0"/>
              <a:t>, כאשר ציר ה-</a:t>
            </a:r>
            <a:r>
              <a:rPr lang="en-US" dirty="0"/>
              <a:t>X</a:t>
            </a:r>
            <a:r>
              <a:rPr lang="he-IL" dirty="0"/>
              <a:t> מבטא את גודל </a:t>
            </a:r>
            <a:r>
              <a:rPr lang="he-IL" dirty="0" err="1"/>
              <a:t>הקרנל</a:t>
            </a:r>
            <a:r>
              <a:rPr lang="he-IL" dirty="0"/>
              <a:t> וציר ה</a:t>
            </a:r>
            <a:r>
              <a:rPr lang="en-US" dirty="0"/>
              <a:t>Y</a:t>
            </a:r>
            <a:r>
              <a:rPr lang="he-IL" dirty="0"/>
              <a:t>  מבטא משקל בקלסיפיקציה</a:t>
            </a:r>
            <a:r>
              <a:rPr lang="en-US" dirty="0"/>
              <a:t>.</a:t>
            </a:r>
            <a:r>
              <a:rPr lang="he-IL" dirty="0"/>
              <a:t> אנחנו רואים שחומצת האמינו </a:t>
            </a:r>
            <a:r>
              <a:rPr lang="en-US" dirty="0"/>
              <a:t>N</a:t>
            </a:r>
            <a:r>
              <a:rPr lang="he-IL" dirty="0"/>
              <a:t> וגם </a:t>
            </a:r>
            <a:r>
              <a:rPr lang="en-US" dirty="0"/>
              <a:t>Q</a:t>
            </a:r>
            <a:r>
              <a:rPr lang="he-IL" dirty="0"/>
              <a:t> במודל השני, קיבלו את המשקל הכי גבוה, כלומר היו הכי משמעותית בהחלטה האם חלבון הוא פריון. זה מתאים כפי שאמרנו לספרות בתחום שמעידה על אזורים של </a:t>
            </a:r>
            <a:r>
              <a:rPr lang="en-US" dirty="0"/>
              <a:t>N</a:t>
            </a:r>
            <a:r>
              <a:rPr lang="he-IL" dirty="0"/>
              <a:t> ו</a:t>
            </a:r>
            <a:r>
              <a:rPr lang="en-US" dirty="0"/>
              <a:t>Q</a:t>
            </a:r>
            <a:r>
              <a:rPr lang="he-IL" dirty="0"/>
              <a:t> כמאפיינים של </a:t>
            </a:r>
            <a:r>
              <a:rPr lang="he-IL" dirty="0" err="1"/>
              <a:t>פריונים</a:t>
            </a:r>
            <a:r>
              <a:rPr lang="he-IL"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are looking at a visualization of the weights of amino acids. The higher an Amino acid weight is, the more it contributes, or the more important it is to the differentiation between is the protein a prion or not. We can say it’s the coefficient given to this amino acid. The X axis is the kernel size – 25 kernels being 25 columns, and we are looking at the top 3 most important features from the features we used in the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here that as expected by the literature, asparagine, which is N, is very important in the classification of prions in both models, meaning with both negative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adding the globular proteins to the negative dataset, glutamine, which is Q, is also relatively significant, as we would also expect.</a:t>
            </a:r>
            <a:br>
              <a:rPr lang="en-US" dirty="0"/>
            </a:br>
            <a:r>
              <a:rPr lang="en-US" dirty="0"/>
              <a:t>However, when only looking at disordered proteins vs prions, we can see that the amino acid tyrosine, which is Y, also got some significance. Tyrosine is hydrophobic, This could be due to the hydrophobic core of  proteins that might be a bit scrambled and undefined in disordered proteins, making it another factor for comparing between them and prions.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Weights of amino acids in the 3 most important features – CNNS with convolution . Each column is a kernel.</a:t>
            </a:r>
          </a:p>
          <a:p>
            <a:r>
              <a:rPr lang="en-US" dirty="0"/>
              <a:t>We can see, as expected from the known literature, that asparagine (N) and glutamine (Q) have a high weight</a:t>
            </a:r>
          </a:p>
          <a:p>
            <a:r>
              <a:rPr lang="en-US" dirty="0"/>
              <a:t>Amino Acid Y – </a:t>
            </a:r>
            <a:r>
              <a:rPr lang="en-US" dirty="0" err="1"/>
              <a:t>tyrosin</a:t>
            </a:r>
            <a:r>
              <a:rPr lang="en-US" dirty="0"/>
              <a:t>, hydrophobic. Disordered proteins might have a less recognizable hydrophobic core, which might be the cause of the also high importance of tyrosine, that is not shown with globular proteins as well.</a:t>
            </a:r>
          </a:p>
          <a:p>
            <a:r>
              <a:rPr lang="en-US" dirty="0"/>
              <a:t>Each column is a kernel</a:t>
            </a:r>
          </a:p>
        </p:txBody>
      </p:sp>
      <p:sp>
        <p:nvSpPr>
          <p:cNvPr id="4" name="Slide Number Placeholder 3"/>
          <p:cNvSpPr>
            <a:spLocks noGrp="1"/>
          </p:cNvSpPr>
          <p:nvPr>
            <p:ph type="sldNum" sz="quarter" idx="5"/>
          </p:nvPr>
        </p:nvSpPr>
        <p:spPr/>
        <p:txBody>
          <a:bodyPr/>
          <a:lstStyle/>
          <a:p>
            <a:fld id="{6869CC77-E5D1-479E-B7EF-8413B95748FC}" type="slidenum">
              <a:rPr lang="en-US" smtClean="0"/>
              <a:t>27</a:t>
            </a:fld>
            <a:endParaRPr lang="en-US"/>
          </a:p>
        </p:txBody>
      </p:sp>
    </p:spTree>
    <p:extLst>
      <p:ext uri="{BB962C8B-B14F-4D97-AF65-F5344CB8AC3E}">
        <p14:creationId xmlns:p14="http://schemas.microsoft.com/office/powerpoint/2010/main" val="1008745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 יש לנו מודל שעובד דיי טוב, בואו נמצא </a:t>
            </a:r>
            <a:r>
              <a:rPr lang="he-IL" dirty="0" err="1"/>
              <a:t>פריונים</a:t>
            </a:r>
            <a:r>
              <a:rPr lang="he-IL" dirty="0"/>
              <a:t> בגנום האנושי. אז בדקנו 12,000 רצפים של חלבונים, כלומר גנים, ורצינו לתת תשומת לב ספציפית ל-2 </a:t>
            </a:r>
            <a:r>
              <a:rPr lang="he-IL" dirty="0" err="1"/>
              <a:t>גניםץ</a:t>
            </a:r>
            <a:r>
              <a:rPr lang="he-IL" dirty="0"/>
              <a:t> האחד, פריו הומן, הוא פריון עיקרי שמקושר ישירות למחלה </a:t>
            </a:r>
            <a:r>
              <a:rPr lang="he-IL" dirty="0" err="1"/>
              <a:t>קויצפלד</a:t>
            </a:r>
            <a:r>
              <a:rPr lang="he-IL" dirty="0"/>
              <a:t> יעקוב, והשני </a:t>
            </a:r>
            <a:r>
              <a:rPr lang="he-IL" dirty="0" err="1"/>
              <a:t>פרנד</a:t>
            </a:r>
            <a:r>
              <a:rPr lang="he-IL" dirty="0"/>
              <a:t> הוא גם חלבון אנושי פריוני.</a:t>
            </a:r>
          </a:p>
          <a:p>
            <a:pPr algn="r" rtl="1"/>
            <a:r>
              <a:rPr lang="he-IL" dirty="0"/>
              <a:t>הם כמובן הוסרו </a:t>
            </a:r>
            <a:r>
              <a:rPr lang="he-IL" dirty="0" err="1"/>
              <a:t>מהדאטאסט</a:t>
            </a:r>
            <a:r>
              <a:rPr lang="he-IL" dirty="0"/>
              <a:t> של ה</a:t>
            </a:r>
            <a:r>
              <a:rPr lang="en-US" dirty="0"/>
              <a:t>TRAIN</a:t>
            </a:r>
            <a:endParaRPr lang="he-IL" dirty="0"/>
          </a:p>
          <a:p>
            <a:r>
              <a:rPr lang="en-US" dirty="0"/>
              <a:t>Lastly, we wanted to check how well our models perform in predicting prions in the human genome. We only included genes in the human genome that have 500 amino acids or less for simplicity, and got a total of 12,300 genes that we ran the models on. We also wanted to pay attention to proteins that are related to prions in the human genome and see the ranks we get for them in terms of probability to be a prion. The first prion – human prion 1 , is a major prion protein which has a direct affect on CJD, so we would expect its rank to be lower, meaning more likely to be a prion. Human prion 2 here is also associated with CJD but in a less direct association, and has some prion properties, so we would expect him to get a low rank as well. The last 3 human prions here, ae not really prions but are associated to prions, for example have a similar structure or even regulate prion activities and so on. We would probably expect then to not necessarily have a high probability to be prions but we’ll see. </a:t>
            </a:r>
          </a:p>
          <a:p>
            <a:endParaRPr lang="en-US" dirty="0"/>
          </a:p>
          <a:p>
            <a:r>
              <a:rPr lang="en-US" dirty="0"/>
              <a:t>CJD </a:t>
            </a:r>
            <a:r>
              <a:rPr lang="en-US" b="0" i="0" dirty="0">
                <a:solidFill>
                  <a:srgbClr val="0A0A0A"/>
                </a:solidFill>
                <a:effectLst/>
                <a:latin typeface="Lato" panose="020F0502020204030203" pitchFamily="34" charset="0"/>
              </a:rPr>
              <a:t>is caused by variants affecting the gene </a:t>
            </a:r>
            <a:r>
              <a:rPr lang="en-US" dirty="0"/>
              <a:t>PRIO_HUMAN </a:t>
            </a:r>
          </a:p>
          <a:p>
            <a:r>
              <a:rPr lang="en-US" dirty="0"/>
              <a:t>CJD is also associated to mutations in PRND_HUMAN </a:t>
            </a:r>
          </a:p>
        </p:txBody>
      </p:sp>
      <p:sp>
        <p:nvSpPr>
          <p:cNvPr id="4" name="Slide Number Placeholder 3"/>
          <p:cNvSpPr>
            <a:spLocks noGrp="1"/>
          </p:cNvSpPr>
          <p:nvPr>
            <p:ph type="sldNum" sz="quarter" idx="5"/>
          </p:nvPr>
        </p:nvSpPr>
        <p:spPr/>
        <p:txBody>
          <a:bodyPr/>
          <a:lstStyle/>
          <a:p>
            <a:fld id="{6869CC77-E5D1-479E-B7EF-8413B95748FC}" type="slidenum">
              <a:rPr lang="en-US" smtClean="0"/>
              <a:t>28</a:t>
            </a:fld>
            <a:endParaRPr lang="en-US"/>
          </a:p>
        </p:txBody>
      </p:sp>
    </p:spTree>
    <p:extLst>
      <p:ext uri="{BB962C8B-B14F-4D97-AF65-F5344CB8AC3E}">
        <p14:creationId xmlns:p14="http://schemas.microsoft.com/office/powerpoint/2010/main" val="2393279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 ניתן לראות את התפלגויות ההסתברויות להפוך פריון לפי 2 המודלים, ונשים לב שקיבלנו סיכויים דיי גבוהים </a:t>
            </a:r>
            <a:r>
              <a:rPr lang="he-IL" dirty="0" err="1"/>
              <a:t>לפריונים</a:t>
            </a:r>
            <a:r>
              <a:rPr lang="he-IL" dirty="0"/>
              <a:t> שבדקנו. ניתן תשומת לב ספציפית למודל הראשון שבו פריו הומן קיבל </a:t>
            </a:r>
            <a:r>
              <a:rPr lang="he-IL" dirty="0" err="1"/>
              <a:t>ראנק</a:t>
            </a:r>
            <a:r>
              <a:rPr lang="he-IL" dirty="0"/>
              <a:t> גבוה במיוחד בהסתברות להפוך פריון, ונכנס בטופ 0.1% עם הסיכוי הגבוה ביותר.</a:t>
            </a:r>
          </a:p>
          <a:p>
            <a:endParaRPr lang="he-IL" dirty="0"/>
          </a:p>
          <a:p>
            <a:r>
              <a:rPr lang="en-US" dirty="0"/>
              <a:t>So, regarding the first dataset with disordered proteins vs prions, we can see that we got less prion predictions when using a convolutional layer, here the center of the probabilities is lower than the basic model. and also low ranks as we expected for human prions 1 and 2, especially 1 with a very low rank of 12, meaning it’s the 12</a:t>
            </a:r>
            <a:r>
              <a:rPr lang="en-US" baseline="30000" dirty="0"/>
              <a:t>th</a:t>
            </a:r>
            <a:r>
              <a:rPr lang="en-US" dirty="0"/>
              <a:t> protein with the highest probability to be a prion. reminding that’s out of 12,300 proteins. The last 3 proteins got a very high rank, meaning we have predicted they have a very low probability to be prions, which is also okay considering our knowledge of them. </a:t>
            </a:r>
            <a:br>
              <a:rPr lang="en-US" dirty="0"/>
            </a:br>
            <a:r>
              <a:rPr lang="en-US" dirty="0"/>
              <a:t>Without convolution the ranks are much more random we can say, still prion 1 got the lowest rank but prion 2 for example got a pretty high rank, so the basic model is probably not as good.</a:t>
            </a:r>
          </a:p>
        </p:txBody>
      </p:sp>
      <p:sp>
        <p:nvSpPr>
          <p:cNvPr id="4" name="Slide Number Placeholder 3"/>
          <p:cNvSpPr>
            <a:spLocks noGrp="1"/>
          </p:cNvSpPr>
          <p:nvPr>
            <p:ph type="sldNum" sz="quarter" idx="5"/>
          </p:nvPr>
        </p:nvSpPr>
        <p:spPr/>
        <p:txBody>
          <a:bodyPr/>
          <a:lstStyle/>
          <a:p>
            <a:fld id="{6869CC77-E5D1-479E-B7EF-8413B95748FC}" type="slidenum">
              <a:rPr lang="en-US" smtClean="0"/>
              <a:t>29</a:t>
            </a:fld>
            <a:endParaRPr lang="en-US"/>
          </a:p>
        </p:txBody>
      </p:sp>
    </p:spTree>
    <p:extLst>
      <p:ext uri="{BB962C8B-B14F-4D97-AF65-F5344CB8AC3E}">
        <p14:creationId xmlns:p14="http://schemas.microsoft.com/office/powerpoint/2010/main" val="43850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נתחיל בלהגדיר מהו חלבון.</a:t>
            </a:r>
            <a:br>
              <a:rPr lang="en-US" dirty="0"/>
            </a:br>
            <a:r>
              <a:rPr lang="he-IL" dirty="0"/>
              <a:t>חלבון הוא רצף של חומצות אמינו שמבוטאים מגנים.</a:t>
            </a:r>
          </a:p>
          <a:p>
            <a:pPr algn="r" rtl="1"/>
            <a:r>
              <a:rPr lang="he-IL" dirty="0"/>
              <a:t>לכל חומצת אמינו יש מאפיינים ייחודיים והן מיוצגות ע"י אותיות.</a:t>
            </a:r>
          </a:p>
          <a:p>
            <a:pPr algn="r" rtl="1"/>
            <a:r>
              <a:rPr lang="he-IL" dirty="0"/>
              <a:t>כך שלמעשה רצף חלבון מיוצג על ידי רצף האותיות של חומצות האמינו שמרכיבות אותו.</a:t>
            </a:r>
          </a:p>
        </p:txBody>
      </p:sp>
      <p:sp>
        <p:nvSpPr>
          <p:cNvPr id="4" name="מציין מיקום של מספר שקופית 3"/>
          <p:cNvSpPr>
            <a:spLocks noGrp="1"/>
          </p:cNvSpPr>
          <p:nvPr>
            <p:ph type="sldNum" sz="quarter" idx="5"/>
          </p:nvPr>
        </p:nvSpPr>
        <p:spPr/>
        <p:txBody>
          <a:bodyPr/>
          <a:lstStyle/>
          <a:p>
            <a:fld id="{59CC3B58-F17A-47D7-96FA-7721C2FC13CB}" type="slidenum">
              <a:rPr lang="en-US" smtClean="0"/>
              <a:t>3</a:t>
            </a:fld>
            <a:endParaRPr lang="en-US"/>
          </a:p>
        </p:txBody>
      </p:sp>
    </p:spTree>
    <p:extLst>
      <p:ext uri="{BB962C8B-B14F-4D97-AF65-F5344CB8AC3E}">
        <p14:creationId xmlns:p14="http://schemas.microsoft.com/office/powerpoint/2010/main" val="4047410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הצלחה! המודל שלנו גם זיהה את </a:t>
            </a:r>
            <a:r>
              <a:rPr lang="en-US" dirty="0"/>
              <a:t>N</a:t>
            </a:r>
            <a:r>
              <a:rPr lang="he-IL" dirty="0"/>
              <a:t> ו</a:t>
            </a:r>
            <a:r>
              <a:rPr lang="en-US" dirty="0"/>
              <a:t>Q</a:t>
            </a:r>
            <a:r>
              <a:rPr lang="he-IL" dirty="0"/>
              <a:t> כאלמנטים מרכזיים לזיהוי </a:t>
            </a:r>
            <a:r>
              <a:rPr lang="he-IL" dirty="0" err="1"/>
              <a:t>פריונים</a:t>
            </a:r>
            <a:r>
              <a:rPr lang="he-IL" dirty="0"/>
              <a:t>, באופן שתואם לספרות, וגם זיהינו בסיכויים גבוהים את 2 </a:t>
            </a:r>
            <a:r>
              <a:rPr lang="he-IL" dirty="0" err="1"/>
              <a:t>הפריונים</a:t>
            </a:r>
            <a:r>
              <a:rPr lang="he-IL" dirty="0"/>
              <a:t> הידועים שבדקנו. מעולה</a:t>
            </a:r>
          </a:p>
          <a:p>
            <a:r>
              <a:rPr lang="en-US" dirty="0"/>
              <a:t>Great Success</a:t>
            </a:r>
            <a:br>
              <a:rPr lang="en-US" dirty="0"/>
            </a:br>
            <a:r>
              <a:rPr lang="en-US" dirty="0"/>
              <a:t>Our compositional model was able to identify N (</a:t>
            </a:r>
            <a:r>
              <a:rPr lang="en-US" dirty="0" err="1"/>
              <a:t>Aspirigne</a:t>
            </a:r>
            <a:r>
              <a:rPr lang="en-US" dirty="0"/>
              <a:t>) and Q (Glutamine) as most important amino acids to classify prions – and it supports what is known in literature.</a:t>
            </a:r>
          </a:p>
        </p:txBody>
      </p:sp>
      <p:sp>
        <p:nvSpPr>
          <p:cNvPr id="4" name="Slide Number Placeholder 3"/>
          <p:cNvSpPr>
            <a:spLocks noGrp="1"/>
          </p:cNvSpPr>
          <p:nvPr>
            <p:ph type="sldNum" sz="quarter" idx="5"/>
          </p:nvPr>
        </p:nvSpPr>
        <p:spPr/>
        <p:txBody>
          <a:bodyPr/>
          <a:lstStyle/>
          <a:p>
            <a:fld id="{6869CC77-E5D1-479E-B7EF-8413B95748FC}" type="slidenum">
              <a:rPr lang="en-US" smtClean="0"/>
              <a:t>30</a:t>
            </a:fld>
            <a:endParaRPr lang="en-US"/>
          </a:p>
        </p:txBody>
      </p:sp>
    </p:spTree>
    <p:extLst>
      <p:ext uri="{BB962C8B-B14F-4D97-AF65-F5344CB8AC3E}">
        <p14:creationId xmlns:p14="http://schemas.microsoft.com/office/powerpoint/2010/main" val="661253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מה חדש? נדגיש שעדיין לא קיימת שיטה לזיהוי </a:t>
            </a:r>
            <a:r>
              <a:rPr lang="he-IL" dirty="0" err="1"/>
              <a:t>פריונים</a:t>
            </a:r>
            <a:r>
              <a:rPr lang="he-IL" dirty="0"/>
              <a:t> שמשתמשת במודל </a:t>
            </a:r>
            <a:r>
              <a:rPr lang="en-US" dirty="0"/>
              <a:t>CNN</a:t>
            </a:r>
            <a:r>
              <a:rPr lang="he-IL" dirty="0"/>
              <a:t>. בהשוואה למודלים שקיימים לזיהוי </a:t>
            </a:r>
            <a:r>
              <a:rPr lang="he-IL" dirty="0" err="1"/>
              <a:t>פריונים</a:t>
            </a:r>
            <a:r>
              <a:rPr lang="he-IL" dirty="0"/>
              <a:t> או דמויי </a:t>
            </a:r>
            <a:r>
              <a:rPr lang="he-IL" dirty="0" err="1"/>
              <a:t>פריונים</a:t>
            </a:r>
            <a:r>
              <a:rPr lang="he-IL" dirty="0"/>
              <a:t>, קיבלנו דיוק דיי גבוה. המודל היחיד שעקף אותנו הוא פריון</a:t>
            </a:r>
            <a:r>
              <a:rPr lang="en-US" dirty="0"/>
              <a:t>W</a:t>
            </a:r>
            <a:r>
              <a:rPr lang="he-IL" dirty="0"/>
              <a:t>. אבל, קראנו שהאסטרטגיה שלו כוללת גם הסתכלות על </a:t>
            </a:r>
            <a:r>
              <a:rPr lang="he-IL" dirty="0" err="1"/>
              <a:t>איזורים</a:t>
            </a:r>
            <a:r>
              <a:rPr lang="he-IL" dirty="0"/>
              <a:t> בעלי פוטנציאל גבוה ליצור </a:t>
            </a:r>
            <a:r>
              <a:rPr lang="he-IL" dirty="0" err="1"/>
              <a:t>עמילואידים</a:t>
            </a:r>
            <a:r>
              <a:rPr lang="he-IL" dirty="0"/>
              <a:t>, שהם צבירי חלבונים, פרט להרכב רצף החלבון, ועוד המודל שלנו מסתכל רק על ההרכב. אז המודל שלנו פשוט יותר ועדיין כבר מציג תוצאות טובות.</a:t>
            </a:r>
            <a:endParaRPr lang="en-US" dirty="0"/>
          </a:p>
        </p:txBody>
      </p:sp>
      <p:sp>
        <p:nvSpPr>
          <p:cNvPr id="4" name="Slide Number Placeholder 3"/>
          <p:cNvSpPr>
            <a:spLocks noGrp="1"/>
          </p:cNvSpPr>
          <p:nvPr>
            <p:ph type="sldNum" sz="quarter" idx="5"/>
          </p:nvPr>
        </p:nvSpPr>
        <p:spPr/>
        <p:txBody>
          <a:bodyPr/>
          <a:lstStyle/>
          <a:p>
            <a:fld id="{EAC134D8-F985-4B8D-B562-0C7CA88E1FBB}" type="slidenum">
              <a:rPr lang="en-US" smtClean="0"/>
              <a:t>31</a:t>
            </a:fld>
            <a:endParaRPr lang="en-US"/>
          </a:p>
        </p:txBody>
      </p:sp>
    </p:spTree>
    <p:extLst>
      <p:ext uri="{BB962C8B-B14F-4D97-AF65-F5344CB8AC3E}">
        <p14:creationId xmlns:p14="http://schemas.microsoft.com/office/powerpoint/2010/main" val="391384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לסיכום. בעתיד נוכל להוסיף עוד </a:t>
            </a:r>
            <a:r>
              <a:rPr lang="he-IL" dirty="0" err="1"/>
              <a:t>דאטא</a:t>
            </a:r>
            <a:r>
              <a:rPr lang="he-IL" dirty="0"/>
              <a:t> של רצפי חלבונים, ולנסות לשלב אסטרטגיות נוספות כמו התייחסות גם למבנה החלבון התלת </a:t>
            </a:r>
            <a:r>
              <a:rPr lang="he-IL" dirty="0" err="1"/>
              <a:t>מימדי</a:t>
            </a:r>
            <a:r>
              <a:rPr lang="he-IL" dirty="0"/>
              <a:t> ולא רק לרצף שלו, וגם לנסות זיהוי צבירים של חלבונים וכולי.</a:t>
            </a:r>
          </a:p>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כמובן שגם ניתן להרחיב את המודל ולנסות לשפר את הפרמטרים שלו על מנת לשפר את התוצאות, וכמו שאומרים אולי נציל את העולם.</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it is hard to conclude which model is better, but we would say it’s CNN with convolution layer trained on data set of disordered and globular proteins.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uses more data, its results match the literature better, and it’s more sensitive (less false positives)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 believe there is much more research can be done using CNN.</a:t>
            </a:r>
          </a:p>
          <a:p>
            <a:r>
              <a:rPr lang="en-US" dirty="0"/>
              <a:t>We can enrich the data for the models and try new approaches with structural data</a:t>
            </a:r>
          </a:p>
          <a:p>
            <a:r>
              <a:rPr lang="en-US" dirty="0"/>
              <a:t>And of course, try more complex variations of the CNN</a:t>
            </a:r>
          </a:p>
        </p:txBody>
      </p:sp>
      <p:sp>
        <p:nvSpPr>
          <p:cNvPr id="4" name="Slide Number Placeholder 3"/>
          <p:cNvSpPr>
            <a:spLocks noGrp="1"/>
          </p:cNvSpPr>
          <p:nvPr>
            <p:ph type="sldNum" sz="quarter" idx="5"/>
          </p:nvPr>
        </p:nvSpPr>
        <p:spPr/>
        <p:txBody>
          <a:bodyPr/>
          <a:lstStyle/>
          <a:p>
            <a:fld id="{6869CC77-E5D1-479E-B7EF-8413B95748FC}" type="slidenum">
              <a:rPr lang="en-US" smtClean="0"/>
              <a:t>32</a:t>
            </a:fld>
            <a:endParaRPr lang="en-US"/>
          </a:p>
        </p:txBody>
      </p:sp>
    </p:spTree>
    <p:extLst>
      <p:ext uri="{BB962C8B-B14F-4D97-AF65-F5344CB8AC3E}">
        <p14:creationId xmlns:p14="http://schemas.microsoft.com/office/powerpoint/2010/main" val="2133652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69CC77-E5D1-479E-B7EF-8413B95748FC}" type="slidenum">
              <a:rPr lang="en-US" smtClean="0"/>
              <a:t>33</a:t>
            </a:fld>
            <a:endParaRPr lang="en-US"/>
          </a:p>
        </p:txBody>
      </p:sp>
    </p:spTree>
    <p:extLst>
      <p:ext uri="{BB962C8B-B14F-4D97-AF65-F5344CB8AC3E}">
        <p14:creationId xmlns:p14="http://schemas.microsoft.com/office/powerpoint/2010/main" val="2229944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לאחר שרצף החלבון מבוטא הוא מתקפל לצורה תלת </a:t>
            </a:r>
            <a:r>
              <a:rPr lang="he-IL" dirty="0" err="1"/>
              <a:t>מימדית</a:t>
            </a:r>
            <a:r>
              <a:rPr lang="he-IL" dirty="0"/>
              <a:t> שמקנה לו את הפונקציונליות הביולוגית שלו .</a:t>
            </a:r>
          </a:p>
          <a:p>
            <a:pPr algn="r" rtl="1"/>
            <a:r>
              <a:rPr lang="he-IL" dirty="0"/>
              <a:t>לעיתים חלבונים יכולים לשנות את צורת הקיפול שלהם בהתאם לאותות חיצוניים.</a:t>
            </a:r>
          </a:p>
        </p:txBody>
      </p:sp>
      <p:sp>
        <p:nvSpPr>
          <p:cNvPr id="4" name="מציין מיקום של מספר שקופית 3"/>
          <p:cNvSpPr>
            <a:spLocks noGrp="1"/>
          </p:cNvSpPr>
          <p:nvPr>
            <p:ph type="sldNum" sz="quarter" idx="5"/>
          </p:nvPr>
        </p:nvSpPr>
        <p:spPr/>
        <p:txBody>
          <a:bodyPr/>
          <a:lstStyle/>
          <a:p>
            <a:fld id="{59CC3B58-F17A-47D7-96FA-7721C2FC13CB}" type="slidenum">
              <a:rPr lang="en-US" smtClean="0"/>
              <a:t>4</a:t>
            </a:fld>
            <a:endParaRPr lang="en-US"/>
          </a:p>
        </p:txBody>
      </p:sp>
    </p:spTree>
    <p:extLst>
      <p:ext uri="{BB962C8B-B14F-4D97-AF65-F5344CB8AC3E}">
        <p14:creationId xmlns:p14="http://schemas.microsoft.com/office/powerpoint/2010/main" val="1801739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לפעמים מסיבה שעדיין לא ברורה חלבונים לא מצליחים להתקפל כראוי או מתקפלים לצורה לא סדורה - ללא אות חיצוני</a:t>
            </a:r>
            <a:br>
              <a:rPr lang="en-US" dirty="0"/>
            </a:br>
            <a:r>
              <a:rPr lang="he-IL" dirty="0"/>
              <a:t>מה שהופך אותם ל"רעילים" – הם מאבדים פונקציה או מקבלים פונקציה לא רצויה</a:t>
            </a:r>
          </a:p>
          <a:p>
            <a:pPr algn="r" rtl="1"/>
            <a:r>
              <a:rPr lang="he-IL" dirty="0"/>
              <a:t>דוגמה לחלבונים כאלה הם </a:t>
            </a:r>
            <a:r>
              <a:rPr lang="he-IL" dirty="0" err="1"/>
              <a:t>פריונים</a:t>
            </a:r>
            <a:r>
              <a:rPr lang="he-IL" dirty="0"/>
              <a:t> </a:t>
            </a:r>
            <a:br>
              <a:rPr lang="en-US" dirty="0"/>
            </a:br>
            <a:endParaRPr lang="he-IL" dirty="0"/>
          </a:p>
        </p:txBody>
      </p:sp>
      <p:sp>
        <p:nvSpPr>
          <p:cNvPr id="4" name="מציין מיקום של מספר שקופית 3"/>
          <p:cNvSpPr>
            <a:spLocks noGrp="1"/>
          </p:cNvSpPr>
          <p:nvPr>
            <p:ph type="sldNum" sz="quarter" idx="5"/>
          </p:nvPr>
        </p:nvSpPr>
        <p:spPr/>
        <p:txBody>
          <a:bodyPr/>
          <a:lstStyle/>
          <a:p>
            <a:fld id="{59CC3B58-F17A-47D7-96FA-7721C2FC13CB}" type="slidenum">
              <a:rPr lang="en-US" smtClean="0"/>
              <a:t>5</a:t>
            </a:fld>
            <a:endParaRPr lang="en-US"/>
          </a:p>
        </p:txBody>
      </p:sp>
    </p:spTree>
    <p:extLst>
      <p:ext uri="{BB962C8B-B14F-4D97-AF65-F5344CB8AC3E}">
        <p14:creationId xmlns:p14="http://schemas.microsoft.com/office/powerpoint/2010/main" val="395404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dirty="0"/>
              <a:t>במעין </a:t>
            </a:r>
            <a:r>
              <a:rPr lang="he-IL" b="1" dirty="0"/>
              <a:t>אפקט דומינו </a:t>
            </a:r>
            <a:r>
              <a:rPr lang="he-IL" dirty="0" err="1"/>
              <a:t>הפריונים</a:t>
            </a:r>
            <a:r>
              <a:rPr lang="he-IL" dirty="0"/>
              <a:t> גורמים לחלבונים אחרים תקינים לחלוטין גם כן להתקפל לצורה לא סדורה</a:t>
            </a:r>
          </a:p>
          <a:p>
            <a:pPr marL="0" marR="0" lvl="0" indent="0" algn="r" defTabSz="914400" rtl="0" eaLnBrk="1" fontAlgn="auto" latinLnBrk="0" hangingPunct="1">
              <a:lnSpc>
                <a:spcPct val="100000"/>
              </a:lnSpc>
              <a:spcBef>
                <a:spcPts val="0"/>
              </a:spcBef>
              <a:spcAft>
                <a:spcPts val="0"/>
              </a:spcAft>
              <a:buClrTx/>
              <a:buSzTx/>
              <a:buFontTx/>
              <a:buNone/>
              <a:tabLst/>
              <a:defRPr/>
            </a:pPr>
            <a:r>
              <a:rPr lang="he-IL" dirty="0"/>
              <a:t>הם מתחברים בניהם ונוצרים צבירים מזיקים שלגוף קשה לפרק.</a:t>
            </a:r>
            <a:br>
              <a:rPr lang="en-US" dirty="0"/>
            </a:br>
            <a:r>
              <a:rPr lang="he-IL" dirty="0"/>
              <a:t>הם שגורמים למוות תאי בעיקר במוח </a:t>
            </a:r>
          </a:p>
          <a:p>
            <a:pPr marL="0" marR="0" lvl="0" indent="0" algn="r" defTabSz="914400" rtl="0" eaLnBrk="1" fontAlgn="auto" latinLnBrk="0" hangingPunct="1">
              <a:lnSpc>
                <a:spcPct val="100000"/>
              </a:lnSpc>
              <a:spcBef>
                <a:spcPts val="0"/>
              </a:spcBef>
              <a:spcAft>
                <a:spcPts val="0"/>
              </a:spcAft>
              <a:buClrTx/>
              <a:buSzTx/>
              <a:buFontTx/>
              <a:buNone/>
              <a:tabLst/>
              <a:defRPr/>
            </a:pPr>
            <a:r>
              <a:rPr lang="he-IL" dirty="0"/>
              <a:t>לאחר סף מסוים מתחילות להיגרם מחלות </a:t>
            </a:r>
            <a:r>
              <a:rPr lang="he-IL" dirty="0" err="1"/>
              <a:t>נוירודגנרטיביות</a:t>
            </a:r>
            <a:r>
              <a:rPr lang="he-IL" dirty="0"/>
              <a:t> סופניות.</a:t>
            </a:r>
          </a:p>
        </p:txBody>
      </p:sp>
      <p:sp>
        <p:nvSpPr>
          <p:cNvPr id="4" name="מציין מיקום של מספר שקופית 3"/>
          <p:cNvSpPr>
            <a:spLocks noGrp="1"/>
          </p:cNvSpPr>
          <p:nvPr>
            <p:ph type="sldNum" sz="quarter" idx="5"/>
          </p:nvPr>
        </p:nvSpPr>
        <p:spPr/>
        <p:txBody>
          <a:bodyPr/>
          <a:lstStyle/>
          <a:p>
            <a:fld id="{59CC3B58-F17A-47D7-96FA-7721C2FC13CB}" type="slidenum">
              <a:rPr lang="en-US" smtClean="0"/>
              <a:t>6</a:t>
            </a:fld>
            <a:endParaRPr lang="en-US"/>
          </a:p>
        </p:txBody>
      </p:sp>
    </p:spTree>
    <p:extLst>
      <p:ext uri="{BB962C8B-B14F-4D97-AF65-F5344CB8AC3E}">
        <p14:creationId xmlns:p14="http://schemas.microsoft.com/office/powerpoint/2010/main" val="290230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דוגמה למחלות כאלו – מחלת הפרה המשוגעת, מחלת </a:t>
            </a:r>
            <a:r>
              <a:rPr lang="he-IL" dirty="0" err="1"/>
              <a:t>קרויצפלד</a:t>
            </a:r>
            <a:r>
              <a:rPr lang="he-IL" dirty="0"/>
              <a:t> יעקב המקבילה לה בבני אדם</a:t>
            </a:r>
          </a:p>
          <a:p>
            <a:pPr algn="r" rtl="1"/>
            <a:r>
              <a:rPr lang="he-IL" dirty="0"/>
              <a:t>ונמצא קשור גם למחלות כגון </a:t>
            </a:r>
            <a:r>
              <a:rPr lang="en-US" dirty="0"/>
              <a:t>ALS</a:t>
            </a:r>
            <a:r>
              <a:rPr lang="he-IL" dirty="0"/>
              <a:t> אלצהיימר ופרקינסון</a:t>
            </a:r>
            <a:br>
              <a:rPr lang="en-US" dirty="0"/>
            </a:br>
            <a:endParaRPr lang="he-IL" dirty="0"/>
          </a:p>
        </p:txBody>
      </p:sp>
      <p:sp>
        <p:nvSpPr>
          <p:cNvPr id="4" name="מציין מיקום של מספר שקופית 3"/>
          <p:cNvSpPr>
            <a:spLocks noGrp="1"/>
          </p:cNvSpPr>
          <p:nvPr>
            <p:ph type="sldNum" sz="quarter" idx="5"/>
          </p:nvPr>
        </p:nvSpPr>
        <p:spPr/>
        <p:txBody>
          <a:bodyPr/>
          <a:lstStyle/>
          <a:p>
            <a:fld id="{59CC3B58-F17A-47D7-96FA-7721C2FC13CB}" type="slidenum">
              <a:rPr lang="en-US" smtClean="0"/>
              <a:t>7</a:t>
            </a:fld>
            <a:endParaRPr lang="en-US"/>
          </a:p>
        </p:txBody>
      </p:sp>
    </p:spTree>
    <p:extLst>
      <p:ext uri="{BB962C8B-B14F-4D97-AF65-F5344CB8AC3E}">
        <p14:creationId xmlns:p14="http://schemas.microsoft.com/office/powerpoint/2010/main" val="3364131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כדי לעזור באבחון מוקדם של המחלות הללו יצרנו מודל שיכול לחזות אילו חלבונים עלולים לייצר </a:t>
            </a:r>
            <a:r>
              <a:rPr lang="he-IL" dirty="0" err="1"/>
              <a:t>פריונים</a:t>
            </a:r>
            <a:r>
              <a:rPr lang="he-IL" dirty="0"/>
              <a:t> ע"י רשתות נוירונים.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שזו שיטה שלא השתמשו בה עדיין בתחום. </a:t>
            </a:r>
          </a:p>
        </p:txBody>
      </p:sp>
      <p:sp>
        <p:nvSpPr>
          <p:cNvPr id="4" name="מציין מיקום של מספר שקופית 3"/>
          <p:cNvSpPr>
            <a:spLocks noGrp="1"/>
          </p:cNvSpPr>
          <p:nvPr>
            <p:ph type="sldNum" sz="quarter" idx="5"/>
          </p:nvPr>
        </p:nvSpPr>
        <p:spPr/>
        <p:txBody>
          <a:bodyPr/>
          <a:lstStyle/>
          <a:p>
            <a:fld id="{59CC3B58-F17A-47D7-96FA-7721C2FC13CB}" type="slidenum">
              <a:rPr lang="en-US" smtClean="0"/>
              <a:t>8</a:t>
            </a:fld>
            <a:endParaRPr lang="en-US"/>
          </a:p>
        </p:txBody>
      </p:sp>
    </p:spTree>
    <p:extLst>
      <p:ext uri="{BB962C8B-B14F-4D97-AF65-F5344CB8AC3E}">
        <p14:creationId xmlns:p14="http://schemas.microsoft.com/office/powerpoint/2010/main" val="1058773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b="0" i="0" dirty="0">
                <a:solidFill>
                  <a:srgbClr val="0D0D0D"/>
                </a:solidFill>
                <a:effectLst/>
                <a:latin typeface="Söhne"/>
              </a:rPr>
              <a:t>בעזרת המנחה שלנו </a:t>
            </a:r>
            <a:r>
              <a:rPr lang="he-IL" b="0" i="0" dirty="0" err="1">
                <a:solidFill>
                  <a:srgbClr val="0D0D0D"/>
                </a:solidFill>
                <a:effectLst/>
                <a:latin typeface="Söhne"/>
              </a:rPr>
              <a:t>ג'רום</a:t>
            </a:r>
            <a:r>
              <a:rPr lang="he-IL" b="0" i="0" dirty="0">
                <a:solidFill>
                  <a:srgbClr val="0D0D0D"/>
                </a:solidFill>
                <a:effectLst/>
                <a:latin typeface="Söhne"/>
              </a:rPr>
              <a:t>, יצרנו קשר עם כותב אחד המאמרים </a:t>
            </a:r>
            <a:br>
              <a:rPr lang="en-US" b="0" i="0" dirty="0">
                <a:solidFill>
                  <a:srgbClr val="0D0D0D"/>
                </a:solidFill>
                <a:effectLst/>
                <a:latin typeface="Söhne"/>
              </a:rPr>
            </a:br>
            <a:r>
              <a:rPr lang="he-IL" b="0" i="0" dirty="0">
                <a:solidFill>
                  <a:srgbClr val="0D0D0D"/>
                </a:solidFill>
                <a:effectLst/>
                <a:latin typeface="Söhne"/>
              </a:rPr>
              <a:t>הוא נתן לנו גישה למאגר שלו שכולל רצפי חלבונים שידועים בתור </a:t>
            </a:r>
            <a:r>
              <a:rPr lang="he-IL" b="0" i="0" dirty="0" err="1">
                <a:solidFill>
                  <a:srgbClr val="0D0D0D"/>
                </a:solidFill>
                <a:effectLst/>
                <a:latin typeface="Söhne"/>
              </a:rPr>
              <a:t>פריונים</a:t>
            </a:r>
            <a:endParaRPr lang="he-IL" b="0" i="0" dirty="0">
              <a:solidFill>
                <a:srgbClr val="0D0D0D"/>
              </a:solidFill>
              <a:effectLst/>
              <a:latin typeface="Söhne"/>
            </a:endParaRPr>
          </a:p>
        </p:txBody>
      </p:sp>
      <p:sp>
        <p:nvSpPr>
          <p:cNvPr id="4" name="מציין מיקום של מספר שקופית 3"/>
          <p:cNvSpPr>
            <a:spLocks noGrp="1"/>
          </p:cNvSpPr>
          <p:nvPr>
            <p:ph type="sldNum" sz="quarter" idx="5"/>
          </p:nvPr>
        </p:nvSpPr>
        <p:spPr/>
        <p:txBody>
          <a:bodyPr/>
          <a:lstStyle/>
          <a:p>
            <a:fld id="{6869CC77-E5D1-479E-B7EF-8413B95748FC}" type="slidenum">
              <a:rPr lang="en-US" smtClean="0"/>
              <a:t>9</a:t>
            </a:fld>
            <a:endParaRPr lang="en-US"/>
          </a:p>
        </p:txBody>
      </p:sp>
    </p:spTree>
    <p:extLst>
      <p:ext uri="{BB962C8B-B14F-4D97-AF65-F5344CB8AC3E}">
        <p14:creationId xmlns:p14="http://schemas.microsoft.com/office/powerpoint/2010/main" val="2933641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B116-E0F2-9052-003C-AA19ADB90D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1A354-7346-A9CF-795A-831C7C8564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5D15D4-1156-4ADF-7AA5-82C27BEBD490}"/>
              </a:ext>
            </a:extLst>
          </p:cNvPr>
          <p:cNvSpPr>
            <a:spLocks noGrp="1"/>
          </p:cNvSpPr>
          <p:nvPr>
            <p:ph type="dt" sz="half" idx="10"/>
          </p:nvPr>
        </p:nvSpPr>
        <p:spPr/>
        <p:txBody>
          <a:bodyPr/>
          <a:lstStyle/>
          <a:p>
            <a:fld id="{F8C9AF49-E447-4CAD-BB13-87A984A8273C}" type="datetimeFigureOut">
              <a:rPr lang="en-US" smtClean="0"/>
              <a:t>7/22/2024</a:t>
            </a:fld>
            <a:endParaRPr lang="en-US"/>
          </a:p>
        </p:txBody>
      </p:sp>
      <p:sp>
        <p:nvSpPr>
          <p:cNvPr id="5" name="Footer Placeholder 4">
            <a:extLst>
              <a:ext uri="{FF2B5EF4-FFF2-40B4-BE49-F238E27FC236}">
                <a16:creationId xmlns:a16="http://schemas.microsoft.com/office/drawing/2014/main" id="{D362E817-D1B4-A695-4D5C-B13F4883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2E1BC-A4D6-854E-729B-C1177E90234C}"/>
              </a:ext>
            </a:extLst>
          </p:cNvPr>
          <p:cNvSpPr>
            <a:spLocks noGrp="1"/>
          </p:cNvSpPr>
          <p:nvPr>
            <p:ph type="sldNum" sz="quarter" idx="12"/>
          </p:nvPr>
        </p:nvSpPr>
        <p:spPr/>
        <p:txBody>
          <a:bodyPr/>
          <a:lstStyle/>
          <a:p>
            <a:fld id="{1C17CF7C-FF31-4D3F-AB77-714D0D1C4DC6}" type="slidenum">
              <a:rPr lang="en-US" smtClean="0"/>
              <a:t>‹#›</a:t>
            </a:fld>
            <a:endParaRPr lang="en-US"/>
          </a:p>
        </p:txBody>
      </p:sp>
    </p:spTree>
    <p:extLst>
      <p:ext uri="{BB962C8B-B14F-4D97-AF65-F5344CB8AC3E}">
        <p14:creationId xmlns:p14="http://schemas.microsoft.com/office/powerpoint/2010/main" val="3721981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AED98-9E70-5577-4C9B-E6AA51BED4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840DAD-45D5-331A-6020-25CEEDA5F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3D58A4-B3C2-8082-6826-4B8670C07A7E}"/>
              </a:ext>
            </a:extLst>
          </p:cNvPr>
          <p:cNvSpPr>
            <a:spLocks noGrp="1"/>
          </p:cNvSpPr>
          <p:nvPr>
            <p:ph type="dt" sz="half" idx="10"/>
          </p:nvPr>
        </p:nvSpPr>
        <p:spPr/>
        <p:txBody>
          <a:bodyPr/>
          <a:lstStyle/>
          <a:p>
            <a:fld id="{F8C9AF49-E447-4CAD-BB13-87A984A8273C}" type="datetimeFigureOut">
              <a:rPr lang="en-US" smtClean="0"/>
              <a:t>7/22/2024</a:t>
            </a:fld>
            <a:endParaRPr lang="en-US"/>
          </a:p>
        </p:txBody>
      </p:sp>
      <p:sp>
        <p:nvSpPr>
          <p:cNvPr id="5" name="Footer Placeholder 4">
            <a:extLst>
              <a:ext uri="{FF2B5EF4-FFF2-40B4-BE49-F238E27FC236}">
                <a16:creationId xmlns:a16="http://schemas.microsoft.com/office/drawing/2014/main" id="{485F154E-DCB7-3782-D107-8386BF7DA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45F1EF-A265-8551-0ACC-BA7DF46F13A0}"/>
              </a:ext>
            </a:extLst>
          </p:cNvPr>
          <p:cNvSpPr>
            <a:spLocks noGrp="1"/>
          </p:cNvSpPr>
          <p:nvPr>
            <p:ph type="sldNum" sz="quarter" idx="12"/>
          </p:nvPr>
        </p:nvSpPr>
        <p:spPr/>
        <p:txBody>
          <a:bodyPr/>
          <a:lstStyle/>
          <a:p>
            <a:fld id="{1C17CF7C-FF31-4D3F-AB77-714D0D1C4DC6}" type="slidenum">
              <a:rPr lang="en-US" smtClean="0"/>
              <a:t>‹#›</a:t>
            </a:fld>
            <a:endParaRPr lang="en-US"/>
          </a:p>
        </p:txBody>
      </p:sp>
    </p:spTree>
    <p:extLst>
      <p:ext uri="{BB962C8B-B14F-4D97-AF65-F5344CB8AC3E}">
        <p14:creationId xmlns:p14="http://schemas.microsoft.com/office/powerpoint/2010/main" val="327495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DBEA51-4C96-4154-E96F-45B33B79EA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9B8194-8C7F-0DF9-2FC7-7D28CA762D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6A3C4-2AFE-CD0F-3D2E-ABE180008551}"/>
              </a:ext>
            </a:extLst>
          </p:cNvPr>
          <p:cNvSpPr>
            <a:spLocks noGrp="1"/>
          </p:cNvSpPr>
          <p:nvPr>
            <p:ph type="dt" sz="half" idx="10"/>
          </p:nvPr>
        </p:nvSpPr>
        <p:spPr/>
        <p:txBody>
          <a:bodyPr/>
          <a:lstStyle/>
          <a:p>
            <a:fld id="{F8C9AF49-E447-4CAD-BB13-87A984A8273C}" type="datetimeFigureOut">
              <a:rPr lang="en-US" smtClean="0"/>
              <a:t>7/22/2024</a:t>
            </a:fld>
            <a:endParaRPr lang="en-US"/>
          </a:p>
        </p:txBody>
      </p:sp>
      <p:sp>
        <p:nvSpPr>
          <p:cNvPr id="5" name="Footer Placeholder 4">
            <a:extLst>
              <a:ext uri="{FF2B5EF4-FFF2-40B4-BE49-F238E27FC236}">
                <a16:creationId xmlns:a16="http://schemas.microsoft.com/office/drawing/2014/main" id="{4BD6F627-6A04-9C7E-1F32-E29B0A3B13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52ED5E-9A7B-286E-1CC1-C2C8231B764A}"/>
              </a:ext>
            </a:extLst>
          </p:cNvPr>
          <p:cNvSpPr>
            <a:spLocks noGrp="1"/>
          </p:cNvSpPr>
          <p:nvPr>
            <p:ph type="sldNum" sz="quarter" idx="12"/>
          </p:nvPr>
        </p:nvSpPr>
        <p:spPr/>
        <p:txBody>
          <a:bodyPr/>
          <a:lstStyle/>
          <a:p>
            <a:fld id="{1C17CF7C-FF31-4D3F-AB77-714D0D1C4DC6}" type="slidenum">
              <a:rPr lang="en-US" smtClean="0"/>
              <a:t>‹#›</a:t>
            </a:fld>
            <a:endParaRPr lang="en-US"/>
          </a:p>
        </p:txBody>
      </p:sp>
    </p:spTree>
    <p:extLst>
      <p:ext uri="{BB962C8B-B14F-4D97-AF65-F5344CB8AC3E}">
        <p14:creationId xmlns:p14="http://schemas.microsoft.com/office/powerpoint/2010/main" val="1616773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6888-1035-834F-7CA7-84FDD7AA6A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91E2E3-733B-2F48-2B98-C7383B44E6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3427A7-1F2E-578B-5E50-E7BFC15A55EC}"/>
              </a:ext>
            </a:extLst>
          </p:cNvPr>
          <p:cNvSpPr>
            <a:spLocks noGrp="1"/>
          </p:cNvSpPr>
          <p:nvPr>
            <p:ph type="dt" sz="half" idx="10"/>
          </p:nvPr>
        </p:nvSpPr>
        <p:spPr/>
        <p:txBody>
          <a:bodyPr/>
          <a:lstStyle/>
          <a:p>
            <a:fld id="{F8C9AF49-E447-4CAD-BB13-87A984A8273C}" type="datetimeFigureOut">
              <a:rPr lang="en-US" smtClean="0"/>
              <a:t>7/22/2024</a:t>
            </a:fld>
            <a:endParaRPr lang="en-US"/>
          </a:p>
        </p:txBody>
      </p:sp>
      <p:sp>
        <p:nvSpPr>
          <p:cNvPr id="5" name="Footer Placeholder 4">
            <a:extLst>
              <a:ext uri="{FF2B5EF4-FFF2-40B4-BE49-F238E27FC236}">
                <a16:creationId xmlns:a16="http://schemas.microsoft.com/office/drawing/2014/main" id="{F79CA422-770E-612D-65B5-50D9C1C0C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0A93A-8189-EFF0-6A86-59A76F4CEF51}"/>
              </a:ext>
            </a:extLst>
          </p:cNvPr>
          <p:cNvSpPr>
            <a:spLocks noGrp="1"/>
          </p:cNvSpPr>
          <p:nvPr>
            <p:ph type="sldNum" sz="quarter" idx="12"/>
          </p:nvPr>
        </p:nvSpPr>
        <p:spPr/>
        <p:txBody>
          <a:bodyPr/>
          <a:lstStyle/>
          <a:p>
            <a:fld id="{1C17CF7C-FF31-4D3F-AB77-714D0D1C4DC6}" type="slidenum">
              <a:rPr lang="en-US" smtClean="0"/>
              <a:t>‹#›</a:t>
            </a:fld>
            <a:endParaRPr lang="en-US"/>
          </a:p>
        </p:txBody>
      </p:sp>
    </p:spTree>
    <p:extLst>
      <p:ext uri="{BB962C8B-B14F-4D97-AF65-F5344CB8AC3E}">
        <p14:creationId xmlns:p14="http://schemas.microsoft.com/office/powerpoint/2010/main" val="234923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E9640-0420-7F94-6691-DA04C2C437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443940-7868-20E6-3881-F87899E5E5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424C57-4518-CC4B-B84C-57E6E3B61AC1}"/>
              </a:ext>
            </a:extLst>
          </p:cNvPr>
          <p:cNvSpPr>
            <a:spLocks noGrp="1"/>
          </p:cNvSpPr>
          <p:nvPr>
            <p:ph type="dt" sz="half" idx="10"/>
          </p:nvPr>
        </p:nvSpPr>
        <p:spPr/>
        <p:txBody>
          <a:bodyPr/>
          <a:lstStyle/>
          <a:p>
            <a:fld id="{F8C9AF49-E447-4CAD-BB13-87A984A8273C}" type="datetimeFigureOut">
              <a:rPr lang="en-US" smtClean="0"/>
              <a:t>7/22/2024</a:t>
            </a:fld>
            <a:endParaRPr lang="en-US"/>
          </a:p>
        </p:txBody>
      </p:sp>
      <p:sp>
        <p:nvSpPr>
          <p:cNvPr id="5" name="Footer Placeholder 4">
            <a:extLst>
              <a:ext uri="{FF2B5EF4-FFF2-40B4-BE49-F238E27FC236}">
                <a16:creationId xmlns:a16="http://schemas.microsoft.com/office/drawing/2014/main" id="{80B55D70-398A-70E5-D2E4-60CA116F8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428F-0F87-2598-B38F-9D38FFA08E64}"/>
              </a:ext>
            </a:extLst>
          </p:cNvPr>
          <p:cNvSpPr>
            <a:spLocks noGrp="1"/>
          </p:cNvSpPr>
          <p:nvPr>
            <p:ph type="sldNum" sz="quarter" idx="12"/>
          </p:nvPr>
        </p:nvSpPr>
        <p:spPr/>
        <p:txBody>
          <a:bodyPr/>
          <a:lstStyle/>
          <a:p>
            <a:fld id="{1C17CF7C-FF31-4D3F-AB77-714D0D1C4DC6}" type="slidenum">
              <a:rPr lang="en-US" smtClean="0"/>
              <a:t>‹#›</a:t>
            </a:fld>
            <a:endParaRPr lang="en-US"/>
          </a:p>
        </p:txBody>
      </p:sp>
    </p:spTree>
    <p:extLst>
      <p:ext uri="{BB962C8B-B14F-4D97-AF65-F5344CB8AC3E}">
        <p14:creationId xmlns:p14="http://schemas.microsoft.com/office/powerpoint/2010/main" val="53087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446D9-B18D-A83F-E2AE-9890B3B2F4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85AAB8-0A75-2CBE-CFB0-2D2A54D954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187F51-3656-209D-9CDE-8D286495F3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8FEB58-B42B-FC46-2A73-69602A4F8B63}"/>
              </a:ext>
            </a:extLst>
          </p:cNvPr>
          <p:cNvSpPr>
            <a:spLocks noGrp="1"/>
          </p:cNvSpPr>
          <p:nvPr>
            <p:ph type="dt" sz="half" idx="10"/>
          </p:nvPr>
        </p:nvSpPr>
        <p:spPr/>
        <p:txBody>
          <a:bodyPr/>
          <a:lstStyle/>
          <a:p>
            <a:fld id="{F8C9AF49-E447-4CAD-BB13-87A984A8273C}" type="datetimeFigureOut">
              <a:rPr lang="en-US" smtClean="0"/>
              <a:t>7/22/2024</a:t>
            </a:fld>
            <a:endParaRPr lang="en-US"/>
          </a:p>
        </p:txBody>
      </p:sp>
      <p:sp>
        <p:nvSpPr>
          <p:cNvPr id="6" name="Footer Placeholder 5">
            <a:extLst>
              <a:ext uri="{FF2B5EF4-FFF2-40B4-BE49-F238E27FC236}">
                <a16:creationId xmlns:a16="http://schemas.microsoft.com/office/drawing/2014/main" id="{D06FF2BC-C7E2-D5E0-C30E-6181ED68C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8D6A5-D670-E0F0-3160-7A852BC35401}"/>
              </a:ext>
            </a:extLst>
          </p:cNvPr>
          <p:cNvSpPr>
            <a:spLocks noGrp="1"/>
          </p:cNvSpPr>
          <p:nvPr>
            <p:ph type="sldNum" sz="quarter" idx="12"/>
          </p:nvPr>
        </p:nvSpPr>
        <p:spPr/>
        <p:txBody>
          <a:bodyPr/>
          <a:lstStyle/>
          <a:p>
            <a:fld id="{1C17CF7C-FF31-4D3F-AB77-714D0D1C4DC6}" type="slidenum">
              <a:rPr lang="en-US" smtClean="0"/>
              <a:t>‹#›</a:t>
            </a:fld>
            <a:endParaRPr lang="en-US"/>
          </a:p>
        </p:txBody>
      </p:sp>
    </p:spTree>
    <p:extLst>
      <p:ext uri="{BB962C8B-B14F-4D97-AF65-F5344CB8AC3E}">
        <p14:creationId xmlns:p14="http://schemas.microsoft.com/office/powerpoint/2010/main" val="1517141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B8FF-9F36-56C0-5498-1359C76A28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9529E2-0755-988D-E384-DE26EEFEFF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295D4D-236D-FFEA-6841-B5D44E6435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DD481F-5DD0-9495-AFB6-1327A33EB9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343BFC-7509-702A-6120-011A3ED335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41527F-CF3C-E2A6-186F-0E1AC1EFBFFA}"/>
              </a:ext>
            </a:extLst>
          </p:cNvPr>
          <p:cNvSpPr>
            <a:spLocks noGrp="1"/>
          </p:cNvSpPr>
          <p:nvPr>
            <p:ph type="dt" sz="half" idx="10"/>
          </p:nvPr>
        </p:nvSpPr>
        <p:spPr/>
        <p:txBody>
          <a:bodyPr/>
          <a:lstStyle/>
          <a:p>
            <a:fld id="{F8C9AF49-E447-4CAD-BB13-87A984A8273C}" type="datetimeFigureOut">
              <a:rPr lang="en-US" smtClean="0"/>
              <a:t>7/22/2024</a:t>
            </a:fld>
            <a:endParaRPr lang="en-US"/>
          </a:p>
        </p:txBody>
      </p:sp>
      <p:sp>
        <p:nvSpPr>
          <p:cNvPr id="8" name="Footer Placeholder 7">
            <a:extLst>
              <a:ext uri="{FF2B5EF4-FFF2-40B4-BE49-F238E27FC236}">
                <a16:creationId xmlns:a16="http://schemas.microsoft.com/office/drawing/2014/main" id="{7C20AD64-3846-8E39-7E1D-7E18FB0A1B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A17BFF-6845-1FFF-ED19-2D15740715DE}"/>
              </a:ext>
            </a:extLst>
          </p:cNvPr>
          <p:cNvSpPr>
            <a:spLocks noGrp="1"/>
          </p:cNvSpPr>
          <p:nvPr>
            <p:ph type="sldNum" sz="quarter" idx="12"/>
          </p:nvPr>
        </p:nvSpPr>
        <p:spPr/>
        <p:txBody>
          <a:bodyPr/>
          <a:lstStyle/>
          <a:p>
            <a:fld id="{1C17CF7C-FF31-4D3F-AB77-714D0D1C4DC6}" type="slidenum">
              <a:rPr lang="en-US" smtClean="0"/>
              <a:t>‹#›</a:t>
            </a:fld>
            <a:endParaRPr lang="en-US"/>
          </a:p>
        </p:txBody>
      </p:sp>
    </p:spTree>
    <p:extLst>
      <p:ext uri="{BB962C8B-B14F-4D97-AF65-F5344CB8AC3E}">
        <p14:creationId xmlns:p14="http://schemas.microsoft.com/office/powerpoint/2010/main" val="1068421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941BD-67FA-251B-739F-5B25968125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5CE21-5A36-9BAC-B4D1-22F3763CF78E}"/>
              </a:ext>
            </a:extLst>
          </p:cNvPr>
          <p:cNvSpPr>
            <a:spLocks noGrp="1"/>
          </p:cNvSpPr>
          <p:nvPr>
            <p:ph type="dt" sz="half" idx="10"/>
          </p:nvPr>
        </p:nvSpPr>
        <p:spPr/>
        <p:txBody>
          <a:bodyPr/>
          <a:lstStyle/>
          <a:p>
            <a:fld id="{F8C9AF49-E447-4CAD-BB13-87A984A8273C}" type="datetimeFigureOut">
              <a:rPr lang="en-US" smtClean="0"/>
              <a:t>7/22/2024</a:t>
            </a:fld>
            <a:endParaRPr lang="en-US"/>
          </a:p>
        </p:txBody>
      </p:sp>
      <p:sp>
        <p:nvSpPr>
          <p:cNvPr id="4" name="Footer Placeholder 3">
            <a:extLst>
              <a:ext uri="{FF2B5EF4-FFF2-40B4-BE49-F238E27FC236}">
                <a16:creationId xmlns:a16="http://schemas.microsoft.com/office/drawing/2014/main" id="{6376EA05-47B1-FE84-C4D5-D9B381DE32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F569BC-3DBD-AD8B-F175-850B07329539}"/>
              </a:ext>
            </a:extLst>
          </p:cNvPr>
          <p:cNvSpPr>
            <a:spLocks noGrp="1"/>
          </p:cNvSpPr>
          <p:nvPr>
            <p:ph type="sldNum" sz="quarter" idx="12"/>
          </p:nvPr>
        </p:nvSpPr>
        <p:spPr/>
        <p:txBody>
          <a:bodyPr/>
          <a:lstStyle/>
          <a:p>
            <a:fld id="{1C17CF7C-FF31-4D3F-AB77-714D0D1C4DC6}" type="slidenum">
              <a:rPr lang="en-US" smtClean="0"/>
              <a:t>‹#›</a:t>
            </a:fld>
            <a:endParaRPr lang="en-US"/>
          </a:p>
        </p:txBody>
      </p:sp>
    </p:spTree>
    <p:extLst>
      <p:ext uri="{BB962C8B-B14F-4D97-AF65-F5344CB8AC3E}">
        <p14:creationId xmlns:p14="http://schemas.microsoft.com/office/powerpoint/2010/main" val="518109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0ED1AB-2167-95A1-49D7-CB57E5A63130}"/>
              </a:ext>
            </a:extLst>
          </p:cNvPr>
          <p:cNvSpPr>
            <a:spLocks noGrp="1"/>
          </p:cNvSpPr>
          <p:nvPr>
            <p:ph type="dt" sz="half" idx="10"/>
          </p:nvPr>
        </p:nvSpPr>
        <p:spPr/>
        <p:txBody>
          <a:bodyPr/>
          <a:lstStyle/>
          <a:p>
            <a:fld id="{F8C9AF49-E447-4CAD-BB13-87A984A8273C}" type="datetimeFigureOut">
              <a:rPr lang="en-US" smtClean="0"/>
              <a:t>7/22/2024</a:t>
            </a:fld>
            <a:endParaRPr lang="en-US"/>
          </a:p>
        </p:txBody>
      </p:sp>
      <p:sp>
        <p:nvSpPr>
          <p:cNvPr id="3" name="Footer Placeholder 2">
            <a:extLst>
              <a:ext uri="{FF2B5EF4-FFF2-40B4-BE49-F238E27FC236}">
                <a16:creationId xmlns:a16="http://schemas.microsoft.com/office/drawing/2014/main" id="{25CD21DA-9051-8D88-DAF8-728A0E3A9B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7BD6BD-F6D7-8766-77F5-181FB681FCAD}"/>
              </a:ext>
            </a:extLst>
          </p:cNvPr>
          <p:cNvSpPr>
            <a:spLocks noGrp="1"/>
          </p:cNvSpPr>
          <p:nvPr>
            <p:ph type="sldNum" sz="quarter" idx="12"/>
          </p:nvPr>
        </p:nvSpPr>
        <p:spPr/>
        <p:txBody>
          <a:bodyPr/>
          <a:lstStyle/>
          <a:p>
            <a:fld id="{1C17CF7C-FF31-4D3F-AB77-714D0D1C4DC6}" type="slidenum">
              <a:rPr lang="en-US" smtClean="0"/>
              <a:t>‹#›</a:t>
            </a:fld>
            <a:endParaRPr lang="en-US"/>
          </a:p>
        </p:txBody>
      </p:sp>
    </p:spTree>
    <p:extLst>
      <p:ext uri="{BB962C8B-B14F-4D97-AF65-F5344CB8AC3E}">
        <p14:creationId xmlns:p14="http://schemas.microsoft.com/office/powerpoint/2010/main" val="1699689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1B4D8-DB4D-A6A7-3300-C1415F62B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674FC5-E9CC-B91A-76F6-9FFF8FCF2A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034688-9FC5-B378-AE09-0641728D5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3727F-62AF-3843-2D4C-18A8DCC50647}"/>
              </a:ext>
            </a:extLst>
          </p:cNvPr>
          <p:cNvSpPr>
            <a:spLocks noGrp="1"/>
          </p:cNvSpPr>
          <p:nvPr>
            <p:ph type="dt" sz="half" idx="10"/>
          </p:nvPr>
        </p:nvSpPr>
        <p:spPr/>
        <p:txBody>
          <a:bodyPr/>
          <a:lstStyle/>
          <a:p>
            <a:fld id="{F8C9AF49-E447-4CAD-BB13-87A984A8273C}" type="datetimeFigureOut">
              <a:rPr lang="en-US" smtClean="0"/>
              <a:t>7/22/2024</a:t>
            </a:fld>
            <a:endParaRPr lang="en-US"/>
          </a:p>
        </p:txBody>
      </p:sp>
      <p:sp>
        <p:nvSpPr>
          <p:cNvPr id="6" name="Footer Placeholder 5">
            <a:extLst>
              <a:ext uri="{FF2B5EF4-FFF2-40B4-BE49-F238E27FC236}">
                <a16:creationId xmlns:a16="http://schemas.microsoft.com/office/drawing/2014/main" id="{8F542CD3-A795-BBC1-09D2-2C74025E3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5564F1-FF1E-0758-9B5C-9A758E7C7491}"/>
              </a:ext>
            </a:extLst>
          </p:cNvPr>
          <p:cNvSpPr>
            <a:spLocks noGrp="1"/>
          </p:cNvSpPr>
          <p:nvPr>
            <p:ph type="sldNum" sz="quarter" idx="12"/>
          </p:nvPr>
        </p:nvSpPr>
        <p:spPr/>
        <p:txBody>
          <a:bodyPr/>
          <a:lstStyle/>
          <a:p>
            <a:fld id="{1C17CF7C-FF31-4D3F-AB77-714D0D1C4DC6}" type="slidenum">
              <a:rPr lang="en-US" smtClean="0"/>
              <a:t>‹#›</a:t>
            </a:fld>
            <a:endParaRPr lang="en-US"/>
          </a:p>
        </p:txBody>
      </p:sp>
    </p:spTree>
    <p:extLst>
      <p:ext uri="{BB962C8B-B14F-4D97-AF65-F5344CB8AC3E}">
        <p14:creationId xmlns:p14="http://schemas.microsoft.com/office/powerpoint/2010/main" val="3994241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D317-BA34-1DF6-4DBE-2ECBB1A59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DE32F7-54DD-F3F5-65DE-8AC13683E1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8E9CDC-8370-ACA5-C5E0-ADCAEAAD1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F89305-A97A-5CD8-7ED2-37BB2B521A84}"/>
              </a:ext>
            </a:extLst>
          </p:cNvPr>
          <p:cNvSpPr>
            <a:spLocks noGrp="1"/>
          </p:cNvSpPr>
          <p:nvPr>
            <p:ph type="dt" sz="half" idx="10"/>
          </p:nvPr>
        </p:nvSpPr>
        <p:spPr/>
        <p:txBody>
          <a:bodyPr/>
          <a:lstStyle/>
          <a:p>
            <a:fld id="{F8C9AF49-E447-4CAD-BB13-87A984A8273C}" type="datetimeFigureOut">
              <a:rPr lang="en-US" smtClean="0"/>
              <a:t>7/22/2024</a:t>
            </a:fld>
            <a:endParaRPr lang="en-US"/>
          </a:p>
        </p:txBody>
      </p:sp>
      <p:sp>
        <p:nvSpPr>
          <p:cNvPr id="6" name="Footer Placeholder 5">
            <a:extLst>
              <a:ext uri="{FF2B5EF4-FFF2-40B4-BE49-F238E27FC236}">
                <a16:creationId xmlns:a16="http://schemas.microsoft.com/office/drawing/2014/main" id="{F8030ACD-FBF4-B21E-CEA0-21F813AA2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1F12B3-BFC5-6B6C-61C2-556D78175A82}"/>
              </a:ext>
            </a:extLst>
          </p:cNvPr>
          <p:cNvSpPr>
            <a:spLocks noGrp="1"/>
          </p:cNvSpPr>
          <p:nvPr>
            <p:ph type="sldNum" sz="quarter" idx="12"/>
          </p:nvPr>
        </p:nvSpPr>
        <p:spPr/>
        <p:txBody>
          <a:bodyPr/>
          <a:lstStyle/>
          <a:p>
            <a:fld id="{1C17CF7C-FF31-4D3F-AB77-714D0D1C4DC6}" type="slidenum">
              <a:rPr lang="en-US" smtClean="0"/>
              <a:t>‹#›</a:t>
            </a:fld>
            <a:endParaRPr lang="en-US"/>
          </a:p>
        </p:txBody>
      </p:sp>
    </p:spTree>
    <p:extLst>
      <p:ext uri="{BB962C8B-B14F-4D97-AF65-F5344CB8AC3E}">
        <p14:creationId xmlns:p14="http://schemas.microsoft.com/office/powerpoint/2010/main" val="13023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87B150-CE1F-BAF9-A178-03D7649429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BDEAB6-6AB9-90E9-6C64-789E926CFC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5153D-F695-CC16-B472-6A59CA787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C9AF49-E447-4CAD-BB13-87A984A8273C}" type="datetimeFigureOut">
              <a:rPr lang="en-US" smtClean="0"/>
              <a:t>7/22/2024</a:t>
            </a:fld>
            <a:endParaRPr lang="en-US"/>
          </a:p>
        </p:txBody>
      </p:sp>
      <p:sp>
        <p:nvSpPr>
          <p:cNvPr id="5" name="Footer Placeholder 4">
            <a:extLst>
              <a:ext uri="{FF2B5EF4-FFF2-40B4-BE49-F238E27FC236}">
                <a16:creationId xmlns:a16="http://schemas.microsoft.com/office/drawing/2014/main" id="{4533C4A1-EAA8-6992-FB18-1D29535607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22DEBE-E753-E790-7B73-1A9E8D650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17CF7C-FF31-4D3F-AB77-714D0D1C4DC6}" type="slidenum">
              <a:rPr lang="en-US" smtClean="0"/>
              <a:t>‹#›</a:t>
            </a:fld>
            <a:endParaRPr lang="en-US"/>
          </a:p>
        </p:txBody>
      </p:sp>
    </p:spTree>
    <p:extLst>
      <p:ext uri="{BB962C8B-B14F-4D97-AF65-F5344CB8AC3E}">
        <p14:creationId xmlns:p14="http://schemas.microsoft.com/office/powerpoint/2010/main" val="193013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ixels.com/featured/1-human-prion-protein-molecular-model-laguna-design.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galeone.eu/deep-learning/regularization/2017/01/10/anaysis-of-dropou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freesion.com/article/73701316398/" TargetMode="External"/><Relationship Id="rId3" Type="http://schemas.openxmlformats.org/officeDocument/2006/relationships/image" Target="../media/image36.png"/><Relationship Id="rId7"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en.wikipedia.org/wiki/Adam_Sandler" TargetMode="External"/><Relationship Id="rId5" Type="http://schemas.openxmlformats.org/officeDocument/2006/relationships/image" Target="../media/image37.jpg"/><Relationship Id="rId4" Type="http://schemas.openxmlformats.org/officeDocument/2006/relationships/hyperlink" Target="https://syntaxfix.com/question/1717/why-binary-crossentropy-and-categorical-crossentropy-give-different-performances-for-the-same-problem" TargetMode="External"/><Relationship Id="rId9" Type="http://schemas.openxmlformats.org/officeDocument/2006/relationships/image" Target="../media/image39.gif"/></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gif"/><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7.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371/journal.pone.0031785" TargetMode="External"/><Relationship Id="rId2" Type="http://schemas.openxmlformats.org/officeDocument/2006/relationships/hyperlink" Target="https://doi.org/10.1186/gb-2003-4-6-r40" TargetMode="External"/><Relationship Id="rId1" Type="http://schemas.openxmlformats.org/officeDocument/2006/relationships/slideLayout" Target="../slideLayouts/slideLayout2.xml"/><Relationship Id="rId6" Type="http://schemas.openxmlformats.org/officeDocument/2006/relationships/hyperlink" Target="https://github.com/jertubiana/PGM" TargetMode="External"/><Relationship Id="rId5" Type="http://schemas.openxmlformats.org/officeDocument/2006/relationships/hyperlink" Target="https://doi.org/10.1002/2211-5463.13213" TargetMode="External"/><Relationship Id="rId4" Type="http://schemas.openxmlformats.org/officeDocument/2006/relationships/hyperlink" Target="https://doi.org/10.4161/pri.2796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d.docs.live.net/aa0e83cb0bb4cc26/&#1502;&#1505;&#1502;&#1499;&#1497;&#1501;/&#1514;&#1493;&#1488;&#1512;/&#1513;&#1504;&#1492;%20&#1491;/Workshop%20on%20AIi%20Algorithms%20for%20Structural%20Biology/competition/prionx-edited.ppt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B05FBFDA-C638-A346-FEC5-3461D781992B}"/>
              </a:ext>
            </a:extLst>
          </p:cNvPr>
          <p:cNvGrpSpPr/>
          <p:nvPr/>
        </p:nvGrpSpPr>
        <p:grpSpPr>
          <a:xfrm>
            <a:off x="269132" y="-108883"/>
            <a:ext cx="11922868" cy="6966883"/>
            <a:chOff x="269132" y="-108883"/>
            <a:chExt cx="11922868" cy="6966883"/>
          </a:xfrm>
          <a:blipFill>
            <a:blip r:embed="rId3">
              <a:extLst>
                <a:ext uri="{837473B0-CC2E-450A-ABE3-18F120FF3D39}">
                  <a1611:picAttrSrcUrl xmlns:a1611="http://schemas.microsoft.com/office/drawing/2016/11/main" r:id="rId4"/>
                </a:ext>
              </a:extLst>
            </a:blip>
            <a:stretch>
              <a:fillRect/>
            </a:stretch>
          </a:blipFill>
        </p:grpSpPr>
        <p:sp>
          <p:nvSpPr>
            <p:cNvPr id="4" name="Hexagon 3">
              <a:extLst>
                <a:ext uri="{FF2B5EF4-FFF2-40B4-BE49-F238E27FC236}">
                  <a16:creationId xmlns:a16="http://schemas.microsoft.com/office/drawing/2014/main" id="{7BA642ED-6634-09FB-0E11-C2B309933DFA}"/>
                </a:ext>
              </a:extLst>
            </p:cNvPr>
            <p:cNvSpPr/>
            <p:nvPr/>
          </p:nvSpPr>
          <p:spPr>
            <a:xfrm>
              <a:off x="7736732" y="49658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Hexagon 4">
              <a:extLst>
                <a:ext uri="{FF2B5EF4-FFF2-40B4-BE49-F238E27FC236}">
                  <a16:creationId xmlns:a16="http://schemas.microsoft.com/office/drawing/2014/main" id="{C82137E5-2285-18F7-323C-C7D62457BB75}"/>
                </a:ext>
              </a:extLst>
            </p:cNvPr>
            <p:cNvSpPr/>
            <p:nvPr/>
          </p:nvSpPr>
          <p:spPr>
            <a:xfrm>
              <a:off x="8803532" y="-9176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Hexagon 5">
              <a:extLst>
                <a:ext uri="{FF2B5EF4-FFF2-40B4-BE49-F238E27FC236}">
                  <a16:creationId xmlns:a16="http://schemas.microsoft.com/office/drawing/2014/main" id="{0551A733-2ABE-040F-A479-1A9F5D99AD92}"/>
                </a:ext>
              </a:extLst>
            </p:cNvPr>
            <p:cNvSpPr/>
            <p:nvPr/>
          </p:nvSpPr>
          <p:spPr>
            <a:xfrm>
              <a:off x="8803532" y="106549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Hexagon 6">
              <a:extLst>
                <a:ext uri="{FF2B5EF4-FFF2-40B4-BE49-F238E27FC236}">
                  <a16:creationId xmlns:a16="http://schemas.microsoft.com/office/drawing/2014/main" id="{218C5A99-A69C-26F3-CD14-840D715FCD13}"/>
                </a:ext>
              </a:extLst>
            </p:cNvPr>
            <p:cNvSpPr/>
            <p:nvPr/>
          </p:nvSpPr>
          <p:spPr>
            <a:xfrm>
              <a:off x="7736732" y="1675385"/>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Hexagon 7">
              <a:extLst>
                <a:ext uri="{FF2B5EF4-FFF2-40B4-BE49-F238E27FC236}">
                  <a16:creationId xmlns:a16="http://schemas.microsoft.com/office/drawing/2014/main" id="{27060E72-CFB0-DE37-87AB-17B5C6CF00FF}"/>
                </a:ext>
              </a:extLst>
            </p:cNvPr>
            <p:cNvSpPr/>
            <p:nvPr/>
          </p:nvSpPr>
          <p:spPr>
            <a:xfrm>
              <a:off x="8803532" y="2238995"/>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Hexagon 8">
              <a:extLst>
                <a:ext uri="{FF2B5EF4-FFF2-40B4-BE49-F238E27FC236}">
                  <a16:creationId xmlns:a16="http://schemas.microsoft.com/office/drawing/2014/main" id="{D9D5B213-8F28-394A-CA74-A1AF5596253B}"/>
                </a:ext>
              </a:extLst>
            </p:cNvPr>
            <p:cNvSpPr/>
            <p:nvPr/>
          </p:nvSpPr>
          <p:spPr>
            <a:xfrm>
              <a:off x="7736732" y="2847995"/>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Hexagon 9">
              <a:extLst>
                <a:ext uri="{FF2B5EF4-FFF2-40B4-BE49-F238E27FC236}">
                  <a16:creationId xmlns:a16="http://schemas.microsoft.com/office/drawing/2014/main" id="{256A2151-62E1-B294-F49F-9BA97DEF57C7}"/>
                </a:ext>
              </a:extLst>
            </p:cNvPr>
            <p:cNvSpPr/>
            <p:nvPr/>
          </p:nvSpPr>
          <p:spPr>
            <a:xfrm>
              <a:off x="8803532" y="3410021"/>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Hexagon 10">
              <a:extLst>
                <a:ext uri="{FF2B5EF4-FFF2-40B4-BE49-F238E27FC236}">
                  <a16:creationId xmlns:a16="http://schemas.microsoft.com/office/drawing/2014/main" id="{339C5378-1B97-176B-9DF8-A30AB7B5CC0F}"/>
                </a:ext>
              </a:extLst>
            </p:cNvPr>
            <p:cNvSpPr/>
            <p:nvPr/>
          </p:nvSpPr>
          <p:spPr>
            <a:xfrm>
              <a:off x="8803532" y="456820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Hexagon 11">
              <a:extLst>
                <a:ext uri="{FF2B5EF4-FFF2-40B4-BE49-F238E27FC236}">
                  <a16:creationId xmlns:a16="http://schemas.microsoft.com/office/drawing/2014/main" id="{FBEE07E2-8133-4D0D-A6D6-91607E1C906B}"/>
                </a:ext>
              </a:extLst>
            </p:cNvPr>
            <p:cNvSpPr/>
            <p:nvPr/>
          </p:nvSpPr>
          <p:spPr>
            <a:xfrm>
              <a:off x="7736732" y="4006181"/>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Hexagon 12">
              <a:extLst>
                <a:ext uri="{FF2B5EF4-FFF2-40B4-BE49-F238E27FC236}">
                  <a16:creationId xmlns:a16="http://schemas.microsoft.com/office/drawing/2014/main" id="{94009C05-453E-A5BE-2A3F-150317D79274}"/>
                </a:ext>
              </a:extLst>
            </p:cNvPr>
            <p:cNvSpPr/>
            <p:nvPr/>
          </p:nvSpPr>
          <p:spPr>
            <a:xfrm>
              <a:off x="9870332" y="415495"/>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7" name="Hexagon 36">
              <a:extLst>
                <a:ext uri="{FF2B5EF4-FFF2-40B4-BE49-F238E27FC236}">
                  <a16:creationId xmlns:a16="http://schemas.microsoft.com/office/drawing/2014/main" id="{A92AFC0F-53B6-EAD8-AF4F-E0DEF6A896E8}"/>
                </a:ext>
              </a:extLst>
            </p:cNvPr>
            <p:cNvSpPr/>
            <p:nvPr/>
          </p:nvSpPr>
          <p:spPr>
            <a:xfrm>
              <a:off x="9870332" y="1607814"/>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8" name="Hexagon 37">
              <a:extLst>
                <a:ext uri="{FF2B5EF4-FFF2-40B4-BE49-F238E27FC236}">
                  <a16:creationId xmlns:a16="http://schemas.microsoft.com/office/drawing/2014/main" id="{F2064FF5-56B5-2017-58B0-75239C9E6192}"/>
                </a:ext>
              </a:extLst>
            </p:cNvPr>
            <p:cNvSpPr/>
            <p:nvPr/>
          </p:nvSpPr>
          <p:spPr>
            <a:xfrm>
              <a:off x="9870332" y="2781312"/>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9" name="Hexagon 38">
              <a:extLst>
                <a:ext uri="{FF2B5EF4-FFF2-40B4-BE49-F238E27FC236}">
                  <a16:creationId xmlns:a16="http://schemas.microsoft.com/office/drawing/2014/main" id="{3961971D-9682-FCD6-9CAC-6441553B2FC2}"/>
                </a:ext>
              </a:extLst>
            </p:cNvPr>
            <p:cNvSpPr/>
            <p:nvPr/>
          </p:nvSpPr>
          <p:spPr>
            <a:xfrm>
              <a:off x="9870332" y="3952338"/>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0" name="Hexagon 39">
              <a:extLst>
                <a:ext uri="{FF2B5EF4-FFF2-40B4-BE49-F238E27FC236}">
                  <a16:creationId xmlns:a16="http://schemas.microsoft.com/office/drawing/2014/main" id="{AE447F14-9445-E3D7-99C1-E83D959B1245}"/>
                </a:ext>
              </a:extLst>
            </p:cNvPr>
            <p:cNvSpPr/>
            <p:nvPr/>
          </p:nvSpPr>
          <p:spPr>
            <a:xfrm>
              <a:off x="9870332" y="514465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1" name="Hexagon 40">
              <a:extLst>
                <a:ext uri="{FF2B5EF4-FFF2-40B4-BE49-F238E27FC236}">
                  <a16:creationId xmlns:a16="http://schemas.microsoft.com/office/drawing/2014/main" id="{047DD417-2A2D-7370-5FBD-5F5CB40C5FA1}"/>
                </a:ext>
              </a:extLst>
            </p:cNvPr>
            <p:cNvSpPr/>
            <p:nvPr/>
          </p:nvSpPr>
          <p:spPr>
            <a:xfrm>
              <a:off x="4536332" y="456820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2" name="Hexagon 41">
              <a:extLst>
                <a:ext uri="{FF2B5EF4-FFF2-40B4-BE49-F238E27FC236}">
                  <a16:creationId xmlns:a16="http://schemas.microsoft.com/office/drawing/2014/main" id="{ED0D2D4E-C050-9BD7-519C-A0D308F1FD36}"/>
                </a:ext>
              </a:extLst>
            </p:cNvPr>
            <p:cNvSpPr/>
            <p:nvPr/>
          </p:nvSpPr>
          <p:spPr>
            <a:xfrm>
              <a:off x="6669932" y="3410021"/>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3" name="Hexagon 42">
              <a:extLst>
                <a:ext uri="{FF2B5EF4-FFF2-40B4-BE49-F238E27FC236}">
                  <a16:creationId xmlns:a16="http://schemas.microsoft.com/office/drawing/2014/main" id="{2CE853AE-1FCA-1EA1-063C-73EE7A2AABFA}"/>
                </a:ext>
              </a:extLst>
            </p:cNvPr>
            <p:cNvSpPr/>
            <p:nvPr/>
          </p:nvSpPr>
          <p:spPr>
            <a:xfrm>
              <a:off x="6669932" y="458104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Hexagon 43">
              <a:extLst>
                <a:ext uri="{FF2B5EF4-FFF2-40B4-BE49-F238E27FC236}">
                  <a16:creationId xmlns:a16="http://schemas.microsoft.com/office/drawing/2014/main" id="{DF83C56B-2F47-79A3-9E00-277E7317F385}"/>
                </a:ext>
              </a:extLst>
            </p:cNvPr>
            <p:cNvSpPr/>
            <p:nvPr/>
          </p:nvSpPr>
          <p:spPr>
            <a:xfrm>
              <a:off x="6669932" y="5773366"/>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5" name="Hexagon 44">
              <a:extLst>
                <a:ext uri="{FF2B5EF4-FFF2-40B4-BE49-F238E27FC236}">
                  <a16:creationId xmlns:a16="http://schemas.microsoft.com/office/drawing/2014/main" id="{F4758065-CCBF-219B-A421-4117B7A9F101}"/>
                </a:ext>
              </a:extLst>
            </p:cNvPr>
            <p:cNvSpPr/>
            <p:nvPr/>
          </p:nvSpPr>
          <p:spPr>
            <a:xfrm>
              <a:off x="7736732" y="5167896"/>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6" name="Hexagon 45">
              <a:extLst>
                <a:ext uri="{FF2B5EF4-FFF2-40B4-BE49-F238E27FC236}">
                  <a16:creationId xmlns:a16="http://schemas.microsoft.com/office/drawing/2014/main" id="{185D90D3-A843-5235-0890-0CFDCBEFE0F2}"/>
                </a:ext>
              </a:extLst>
            </p:cNvPr>
            <p:cNvSpPr/>
            <p:nvPr/>
          </p:nvSpPr>
          <p:spPr>
            <a:xfrm>
              <a:off x="8803532" y="5730188"/>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7" name="Hexagon 46">
              <a:extLst>
                <a:ext uri="{FF2B5EF4-FFF2-40B4-BE49-F238E27FC236}">
                  <a16:creationId xmlns:a16="http://schemas.microsoft.com/office/drawing/2014/main" id="{110889EC-2F05-E002-2EB1-5E2FB11E3B9B}"/>
                </a:ext>
              </a:extLst>
            </p:cNvPr>
            <p:cNvSpPr/>
            <p:nvPr/>
          </p:nvSpPr>
          <p:spPr>
            <a:xfrm>
              <a:off x="6669932" y="1082100"/>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8" name="Hexagon 47">
              <a:extLst>
                <a:ext uri="{FF2B5EF4-FFF2-40B4-BE49-F238E27FC236}">
                  <a16:creationId xmlns:a16="http://schemas.microsoft.com/office/drawing/2014/main" id="{3CB7E96E-9200-405D-009D-498119FA5878}"/>
                </a:ext>
              </a:extLst>
            </p:cNvPr>
            <p:cNvSpPr/>
            <p:nvPr/>
          </p:nvSpPr>
          <p:spPr>
            <a:xfrm>
              <a:off x="6669932" y="-108883"/>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0" name="Hexagon 49">
              <a:extLst>
                <a:ext uri="{FF2B5EF4-FFF2-40B4-BE49-F238E27FC236}">
                  <a16:creationId xmlns:a16="http://schemas.microsoft.com/office/drawing/2014/main" id="{CE994125-4676-F4B7-C4BE-1B16A93387B9}"/>
                </a:ext>
              </a:extLst>
            </p:cNvPr>
            <p:cNvSpPr/>
            <p:nvPr/>
          </p:nvSpPr>
          <p:spPr>
            <a:xfrm>
              <a:off x="10937132" y="1011655"/>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1" name="Hexagon 50">
              <a:extLst>
                <a:ext uri="{FF2B5EF4-FFF2-40B4-BE49-F238E27FC236}">
                  <a16:creationId xmlns:a16="http://schemas.microsoft.com/office/drawing/2014/main" id="{0DEEE2F0-9BB9-D9F6-E513-074E0E841F15}"/>
                </a:ext>
              </a:extLst>
            </p:cNvPr>
            <p:cNvSpPr/>
            <p:nvPr/>
          </p:nvSpPr>
          <p:spPr>
            <a:xfrm>
              <a:off x="10937132" y="2203974"/>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Hexagon 51">
              <a:extLst>
                <a:ext uri="{FF2B5EF4-FFF2-40B4-BE49-F238E27FC236}">
                  <a16:creationId xmlns:a16="http://schemas.microsoft.com/office/drawing/2014/main" id="{4745952C-1832-43CF-8E74-1130C676AEAB}"/>
                </a:ext>
              </a:extLst>
            </p:cNvPr>
            <p:cNvSpPr/>
            <p:nvPr/>
          </p:nvSpPr>
          <p:spPr>
            <a:xfrm>
              <a:off x="10937132" y="3377472"/>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Hexagon 52">
              <a:extLst>
                <a:ext uri="{FF2B5EF4-FFF2-40B4-BE49-F238E27FC236}">
                  <a16:creationId xmlns:a16="http://schemas.microsoft.com/office/drawing/2014/main" id="{9110654E-C555-560D-A778-7DF6B289287D}"/>
                </a:ext>
              </a:extLst>
            </p:cNvPr>
            <p:cNvSpPr/>
            <p:nvPr/>
          </p:nvSpPr>
          <p:spPr>
            <a:xfrm>
              <a:off x="10937132" y="4548498"/>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Hexagon 53">
              <a:extLst>
                <a:ext uri="{FF2B5EF4-FFF2-40B4-BE49-F238E27FC236}">
                  <a16:creationId xmlns:a16="http://schemas.microsoft.com/office/drawing/2014/main" id="{B79EF70E-288F-313D-9F08-73C982C4DEDE}"/>
                </a:ext>
              </a:extLst>
            </p:cNvPr>
            <p:cNvSpPr/>
            <p:nvPr/>
          </p:nvSpPr>
          <p:spPr>
            <a:xfrm>
              <a:off x="10937132" y="5740817"/>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6" name="Hexagon 55">
              <a:extLst>
                <a:ext uri="{FF2B5EF4-FFF2-40B4-BE49-F238E27FC236}">
                  <a16:creationId xmlns:a16="http://schemas.microsoft.com/office/drawing/2014/main" id="{7E89EC5B-620F-30FB-9C3A-A711F390EDB3}"/>
                </a:ext>
              </a:extLst>
            </p:cNvPr>
            <p:cNvSpPr/>
            <p:nvPr/>
          </p:nvSpPr>
          <p:spPr>
            <a:xfrm>
              <a:off x="3469532" y="5231049"/>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7" name="Hexagon 56">
              <a:extLst>
                <a:ext uri="{FF2B5EF4-FFF2-40B4-BE49-F238E27FC236}">
                  <a16:creationId xmlns:a16="http://schemas.microsoft.com/office/drawing/2014/main" id="{4BEA43CE-1011-FF6A-C0B4-D10D35F574BE}"/>
                </a:ext>
              </a:extLst>
            </p:cNvPr>
            <p:cNvSpPr/>
            <p:nvPr/>
          </p:nvSpPr>
          <p:spPr>
            <a:xfrm>
              <a:off x="5603132" y="5187871"/>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8" name="Hexagon 57">
              <a:extLst>
                <a:ext uri="{FF2B5EF4-FFF2-40B4-BE49-F238E27FC236}">
                  <a16:creationId xmlns:a16="http://schemas.microsoft.com/office/drawing/2014/main" id="{FCE2DA7F-F245-6ADE-A4A4-B377FA08E801}"/>
                </a:ext>
              </a:extLst>
            </p:cNvPr>
            <p:cNvSpPr/>
            <p:nvPr/>
          </p:nvSpPr>
          <p:spPr>
            <a:xfrm>
              <a:off x="269132" y="4695628"/>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Hexagon 58">
              <a:extLst>
                <a:ext uri="{FF2B5EF4-FFF2-40B4-BE49-F238E27FC236}">
                  <a16:creationId xmlns:a16="http://schemas.microsoft.com/office/drawing/2014/main" id="{8CFE5639-F136-8DB0-87DD-E8D9880BDE98}"/>
                </a:ext>
              </a:extLst>
            </p:cNvPr>
            <p:cNvSpPr/>
            <p:nvPr/>
          </p:nvSpPr>
          <p:spPr>
            <a:xfrm>
              <a:off x="2402732" y="4652450"/>
              <a:ext cx="1254868" cy="10846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65" name="TextBox 64">
            <a:extLst>
              <a:ext uri="{FF2B5EF4-FFF2-40B4-BE49-F238E27FC236}">
                <a16:creationId xmlns:a16="http://schemas.microsoft.com/office/drawing/2014/main" id="{9BC6F68F-61E3-E3D7-2CAD-0C9D28A24486}"/>
              </a:ext>
            </a:extLst>
          </p:cNvPr>
          <p:cNvSpPr txBox="1"/>
          <p:nvPr/>
        </p:nvSpPr>
        <p:spPr>
          <a:xfrm>
            <a:off x="758757" y="311285"/>
            <a:ext cx="5865779" cy="1938992"/>
          </a:xfrm>
          <a:prstGeom prst="rect">
            <a:avLst/>
          </a:prstGeom>
          <a:noFill/>
        </p:spPr>
        <p:txBody>
          <a:bodyPr wrap="square" rtlCol="0">
            <a:spAutoFit/>
          </a:bodyPr>
          <a:lstStyle/>
          <a:p>
            <a:r>
              <a:rPr lang="en-US" sz="12000" dirty="0">
                <a:latin typeface="Aharoni" panose="02010803020104030203" pitchFamily="2" charset="-79"/>
                <a:cs typeface="Aharoni" panose="02010803020104030203" pitchFamily="2" charset="-79"/>
              </a:rPr>
              <a:t>PrionX</a:t>
            </a:r>
          </a:p>
        </p:txBody>
      </p:sp>
      <p:sp>
        <p:nvSpPr>
          <p:cNvPr id="66" name="TextBox 65">
            <a:extLst>
              <a:ext uri="{FF2B5EF4-FFF2-40B4-BE49-F238E27FC236}">
                <a16:creationId xmlns:a16="http://schemas.microsoft.com/office/drawing/2014/main" id="{56FAABFB-FD84-C788-D0F0-7C360EC94E80}"/>
              </a:ext>
            </a:extLst>
          </p:cNvPr>
          <p:cNvSpPr txBox="1"/>
          <p:nvPr/>
        </p:nvSpPr>
        <p:spPr>
          <a:xfrm>
            <a:off x="885218" y="2101174"/>
            <a:ext cx="5075744" cy="2154436"/>
          </a:xfrm>
          <a:prstGeom prst="rect">
            <a:avLst/>
          </a:prstGeom>
          <a:noFill/>
        </p:spPr>
        <p:txBody>
          <a:bodyPr wrap="square" rtlCol="0">
            <a:spAutoFit/>
          </a:bodyPr>
          <a:lstStyle/>
          <a:p>
            <a:r>
              <a:rPr lang="en-US" sz="2500" b="0" i="0" dirty="0">
                <a:solidFill>
                  <a:srgbClr val="0D0D0D"/>
                </a:solidFill>
                <a:effectLst/>
                <a:latin typeface="Söhne"/>
              </a:rPr>
              <a:t>Unveiling the Mysteries of Prions: </a:t>
            </a:r>
          </a:p>
          <a:p>
            <a:r>
              <a:rPr lang="en-US" sz="2500" b="0" i="0" dirty="0">
                <a:solidFill>
                  <a:srgbClr val="0D0D0D"/>
                </a:solidFill>
                <a:effectLst/>
                <a:latin typeface="Söhne"/>
              </a:rPr>
              <a:t>A Journey through Prion Protein Patterns</a:t>
            </a:r>
          </a:p>
          <a:p>
            <a:endParaRPr lang="he-IL" sz="1600" b="0" i="0" dirty="0">
              <a:solidFill>
                <a:srgbClr val="0D0D0D"/>
              </a:solidFill>
              <a:effectLst/>
              <a:latin typeface="Söhne"/>
            </a:endParaRPr>
          </a:p>
          <a:p>
            <a:r>
              <a:rPr lang="en-US" b="1" dirty="0">
                <a:solidFill>
                  <a:srgbClr val="0D0D0D"/>
                </a:solidFill>
                <a:latin typeface="Söhne"/>
              </a:rPr>
              <a:t>Workshop on AI Algorithms for Structural Biology</a:t>
            </a:r>
          </a:p>
          <a:p>
            <a:endParaRPr lang="en-US" sz="700" dirty="0">
              <a:solidFill>
                <a:srgbClr val="0D0D0D"/>
              </a:solidFill>
              <a:latin typeface="Söhne"/>
            </a:endParaRPr>
          </a:p>
          <a:p>
            <a:r>
              <a:rPr lang="en-IL" dirty="0">
                <a:solidFill>
                  <a:srgbClr val="0D0D0D"/>
                </a:solidFill>
                <a:latin typeface="Söhne"/>
              </a:rPr>
              <a:t>Dr. Jerome Tubiana</a:t>
            </a:r>
          </a:p>
        </p:txBody>
      </p:sp>
      <p:sp>
        <p:nvSpPr>
          <p:cNvPr id="2" name="תיבת טקסט 1">
            <a:extLst>
              <a:ext uri="{FF2B5EF4-FFF2-40B4-BE49-F238E27FC236}">
                <a16:creationId xmlns:a16="http://schemas.microsoft.com/office/drawing/2014/main" id="{F9D879B9-8141-9796-0BE4-BFD502A6C5C7}"/>
              </a:ext>
            </a:extLst>
          </p:cNvPr>
          <p:cNvSpPr txBox="1"/>
          <p:nvPr/>
        </p:nvSpPr>
        <p:spPr>
          <a:xfrm>
            <a:off x="1303" y="6408579"/>
            <a:ext cx="6775512" cy="369332"/>
          </a:xfrm>
          <a:prstGeom prst="rect">
            <a:avLst/>
          </a:prstGeom>
          <a:noFill/>
        </p:spPr>
        <p:txBody>
          <a:bodyPr wrap="square" rtlCol="1">
            <a:spAutoFit/>
          </a:bodyPr>
          <a:lstStyle/>
          <a:p>
            <a:r>
              <a:rPr lang="en-US" dirty="0"/>
              <a:t>Maggi Plutov , </a:t>
            </a:r>
            <a:r>
              <a:rPr lang="en-US" dirty="0" err="1"/>
              <a:t>Almog</a:t>
            </a:r>
            <a:r>
              <a:rPr lang="en-US" dirty="0"/>
              <a:t> </a:t>
            </a:r>
            <a:r>
              <a:rPr lang="en-US" dirty="0" err="1"/>
              <a:t>Boaron</a:t>
            </a:r>
            <a:r>
              <a:rPr lang="en-US" dirty="0"/>
              <a:t>, Shani Daniel , </a:t>
            </a:r>
            <a:r>
              <a:rPr lang="en-US" dirty="0" err="1"/>
              <a:t>Eyal</a:t>
            </a:r>
            <a:r>
              <a:rPr lang="en-US" dirty="0"/>
              <a:t> </a:t>
            </a:r>
            <a:r>
              <a:rPr lang="en-US" dirty="0" err="1"/>
              <a:t>Blyachman</a:t>
            </a:r>
            <a:endParaRPr lang="he-IL" dirty="0"/>
          </a:p>
        </p:txBody>
      </p:sp>
    </p:spTree>
    <p:extLst>
      <p:ext uri="{BB962C8B-B14F-4D97-AF65-F5344CB8AC3E}">
        <p14:creationId xmlns:p14="http://schemas.microsoft.com/office/powerpoint/2010/main" val="1857400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81D5-BF61-9DE0-CDC5-C84558BCFB2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What Are We Looking For?</a:t>
            </a:r>
            <a:endParaRPr lang="en-US" dirty="0"/>
          </a:p>
        </p:txBody>
      </p:sp>
      <p:sp>
        <p:nvSpPr>
          <p:cNvPr id="3" name="Content Placeholder 2">
            <a:extLst>
              <a:ext uri="{FF2B5EF4-FFF2-40B4-BE49-F238E27FC236}">
                <a16:creationId xmlns:a16="http://schemas.microsoft.com/office/drawing/2014/main" id="{F26897CA-1B09-2F8F-92E7-61410FAEBE3D}"/>
              </a:ext>
            </a:extLst>
          </p:cNvPr>
          <p:cNvSpPr>
            <a:spLocks noGrp="1"/>
          </p:cNvSpPr>
          <p:nvPr>
            <p:ph idx="1"/>
          </p:nvPr>
        </p:nvSpPr>
        <p:spPr/>
        <p:txBody>
          <a:bodyPr>
            <a:normAutofit/>
          </a:bodyPr>
          <a:lstStyle/>
          <a:p>
            <a:r>
              <a:rPr lang="en-US" sz="2400" b="1" dirty="0"/>
              <a:t>Prions forming proteins </a:t>
            </a:r>
            <a:r>
              <a:rPr lang="en-US" sz="2400" dirty="0"/>
              <a:t>are known for their </a:t>
            </a:r>
            <a:r>
              <a:rPr lang="en-US" sz="2400" b="1" dirty="0"/>
              <a:t>disordered composition</a:t>
            </a:r>
            <a:r>
              <a:rPr lang="en-US" sz="2400" dirty="0"/>
              <a:t>.</a:t>
            </a:r>
          </a:p>
          <a:p>
            <a:r>
              <a:rPr lang="en-US" sz="2400" dirty="0"/>
              <a:t>Rich in </a:t>
            </a:r>
            <a:r>
              <a:rPr lang="en-US" sz="2400" b="1" dirty="0"/>
              <a:t>Asparagine (N)</a:t>
            </a:r>
            <a:r>
              <a:rPr lang="en-US" sz="2400" dirty="0"/>
              <a:t> and </a:t>
            </a:r>
            <a:r>
              <a:rPr lang="en-US" sz="2400" b="1" dirty="0"/>
              <a:t>Glutamine (Q)</a:t>
            </a:r>
            <a:r>
              <a:rPr lang="en-US" sz="2400" dirty="0"/>
              <a:t> amino acids domains. </a:t>
            </a:r>
          </a:p>
        </p:txBody>
      </p:sp>
      <p:pic>
        <p:nvPicPr>
          <p:cNvPr id="5" name="מציין מיקום תוכן 4" descr="תמונה שמכילה טיפוגרפיה&#10;&#10;התיאור נוצר באופן אוטומטי ברמת מהימנות בינונית">
            <a:extLst>
              <a:ext uri="{FF2B5EF4-FFF2-40B4-BE49-F238E27FC236}">
                <a16:creationId xmlns:a16="http://schemas.microsoft.com/office/drawing/2014/main" id="{4E6A0F5B-9EA8-20F4-2262-F39E29F5E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1130" y="2641475"/>
            <a:ext cx="6169740" cy="3670425"/>
          </a:xfrm>
          <a:prstGeom prst="rect">
            <a:avLst/>
          </a:prstGeom>
        </p:spPr>
      </p:pic>
    </p:spTree>
    <p:extLst>
      <p:ext uri="{BB962C8B-B14F-4D97-AF65-F5344CB8AC3E}">
        <p14:creationId xmlns:p14="http://schemas.microsoft.com/office/powerpoint/2010/main" val="1760343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A99D9-C953-FA4F-4C3C-C0B7F3D343C3}"/>
              </a:ext>
            </a:extLst>
          </p:cNvPr>
          <p:cNvSpPr>
            <a:spLocks noGrp="1"/>
          </p:cNvSpPr>
          <p:nvPr>
            <p:ph type="title"/>
          </p:nvPr>
        </p:nvSpPr>
        <p:spPr>
          <a:xfrm>
            <a:off x="838199" y="79773"/>
            <a:ext cx="10515600" cy="1325563"/>
          </a:xfrm>
        </p:spPr>
        <p:txBody>
          <a:bodyPr/>
          <a:lstStyle/>
          <a:p>
            <a:r>
              <a:rPr lang="en-US" dirty="0">
                <a:latin typeface="Aharoni" panose="02010803020104030203" pitchFamily="2" charset="-79"/>
                <a:cs typeface="Aharoni" panose="02010803020104030203" pitchFamily="2" charset="-79"/>
              </a:rPr>
              <a:t>Our Approach - CNN</a:t>
            </a:r>
          </a:p>
        </p:txBody>
      </p:sp>
      <mc:AlternateContent xmlns:mc="http://schemas.openxmlformats.org/markup-compatibility/2006">
        <mc:Choice xmlns:am3d="http://schemas.microsoft.com/office/drawing/2017/model3d" Requires="am3d">
          <p:graphicFrame>
            <p:nvGraphicFramePr>
              <p:cNvPr id="4" name="3D Model 3" descr="Surprise Box">
                <a:extLst>
                  <a:ext uri="{FF2B5EF4-FFF2-40B4-BE49-F238E27FC236}">
                    <a16:creationId xmlns:a16="http://schemas.microsoft.com/office/drawing/2014/main" id="{1AA4D7D4-B9A0-B0EA-04C3-C340260B8120}"/>
                  </a:ext>
                </a:extLst>
              </p:cNvPr>
              <p:cNvGraphicFramePr>
                <a:graphicFrameLocks noChangeAspect="1"/>
              </p:cNvGraphicFramePr>
              <p:nvPr>
                <p:extLst>
                  <p:ext uri="{D42A27DB-BD31-4B8C-83A1-F6EECF244321}">
                    <p14:modId xmlns:p14="http://schemas.microsoft.com/office/powerpoint/2010/main" val="439838454"/>
                  </p:ext>
                </p:extLst>
              </p:nvPr>
            </p:nvGraphicFramePr>
            <p:xfrm>
              <a:off x="5601034" y="2403014"/>
              <a:ext cx="1499774" cy="1556727"/>
            </p:xfrm>
            <a:graphic>
              <a:graphicData uri="http://schemas.microsoft.com/office/drawing/2017/model3d">
                <am3d:model3d r:embed="rId3">
                  <am3d:spPr>
                    <a:xfrm>
                      <a:off x="0" y="0"/>
                      <a:ext cx="1499774" cy="1556727"/>
                    </a:xfrm>
                    <a:prstGeom prst="rect">
                      <a:avLst/>
                    </a:prstGeom>
                  </am3d:spPr>
                  <am3d:camera>
                    <am3d:pos x="0" y="0" z="77352478"/>
                    <am3d:up dx="0" dy="36000000" dz="0"/>
                    <am3d:lookAt x="0" y="0" z="0"/>
                    <am3d:perspective fov="2700000"/>
                  </am3d:camera>
                  <am3d:trans>
                    <am3d:meterPerModelUnit n="56227541" d="1000000"/>
                    <am3d:preTrans dx="-754209" dy="-17346238" dz="-197151"/>
                    <am3d:scale>
                      <am3d:sx n="1000000" d="1000000"/>
                      <am3d:sy n="1000000" d="1000000"/>
                      <am3d:sz n="1000000" d="1000000"/>
                    </am3d:scale>
                    <am3d:rot ax="-313271" ay="17650" az="-1600"/>
                    <am3d:postTrans dx="0" dy="0" dz="0"/>
                  </am3d:trans>
                  <am3d:raster rName="Office3DRenderer" rVer="16.0.8326">
                    <am3d:blip r:embed="rId4"/>
                  </am3d:raster>
                  <am3d:objViewport viewportSz="22971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prise Box">
                <a:extLst>
                  <a:ext uri="{FF2B5EF4-FFF2-40B4-BE49-F238E27FC236}">
                    <a16:creationId xmlns:a16="http://schemas.microsoft.com/office/drawing/2014/main" id="{1AA4D7D4-B9A0-B0EA-04C3-C340260B8120}"/>
                  </a:ext>
                </a:extLst>
              </p:cNvPr>
              <p:cNvPicPr>
                <a:picLocks noGrp="1" noRot="1" noChangeAspect="1" noMove="1" noResize="1" noEditPoints="1" noAdjustHandles="1" noChangeArrowheads="1" noChangeShapeType="1" noCrop="1"/>
              </p:cNvPicPr>
              <p:nvPr/>
            </p:nvPicPr>
            <p:blipFill>
              <a:blip r:embed="rId4"/>
              <a:stretch>
                <a:fillRect/>
              </a:stretch>
            </p:blipFill>
            <p:spPr>
              <a:xfrm>
                <a:off x="5601034" y="2403014"/>
                <a:ext cx="1499774" cy="1556727"/>
              </a:xfrm>
              <a:prstGeom prst="rect">
                <a:avLst/>
              </a:prstGeom>
            </p:spPr>
          </p:pic>
        </mc:Fallback>
      </mc:AlternateContent>
      <p:sp>
        <p:nvSpPr>
          <p:cNvPr id="6" name="Arrow: Right 5">
            <a:extLst>
              <a:ext uri="{FF2B5EF4-FFF2-40B4-BE49-F238E27FC236}">
                <a16:creationId xmlns:a16="http://schemas.microsoft.com/office/drawing/2014/main" id="{956430A8-B1D3-A8D2-61AE-E18661BE46A4}"/>
              </a:ext>
            </a:extLst>
          </p:cNvPr>
          <p:cNvSpPr/>
          <p:nvPr/>
        </p:nvSpPr>
        <p:spPr>
          <a:xfrm>
            <a:off x="2928848" y="2847621"/>
            <a:ext cx="2403886" cy="6675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ACATGNNQQSG</a:t>
            </a:r>
            <a:endParaRPr lang="en-IL" dirty="0"/>
          </a:p>
        </p:txBody>
      </p:sp>
      <p:sp>
        <p:nvSpPr>
          <p:cNvPr id="8" name="Arrow: Right 7">
            <a:extLst>
              <a:ext uri="{FF2B5EF4-FFF2-40B4-BE49-F238E27FC236}">
                <a16:creationId xmlns:a16="http://schemas.microsoft.com/office/drawing/2014/main" id="{607B8A95-A811-D12B-83B0-E0DC3264F990}"/>
              </a:ext>
            </a:extLst>
          </p:cNvPr>
          <p:cNvSpPr/>
          <p:nvPr/>
        </p:nvSpPr>
        <p:spPr>
          <a:xfrm>
            <a:off x="7283041" y="2847621"/>
            <a:ext cx="2403886" cy="6675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95% Prion</a:t>
            </a:r>
            <a:endParaRPr lang="en-IL" dirty="0"/>
          </a:p>
        </p:txBody>
      </p:sp>
      <p:cxnSp>
        <p:nvCxnSpPr>
          <p:cNvPr id="10" name="Straight Arrow Connector 9">
            <a:extLst>
              <a:ext uri="{FF2B5EF4-FFF2-40B4-BE49-F238E27FC236}">
                <a16:creationId xmlns:a16="http://schemas.microsoft.com/office/drawing/2014/main" id="{BC55ECCC-D11C-38B1-06E8-2C63A76EA8C7}"/>
              </a:ext>
            </a:extLst>
          </p:cNvPr>
          <p:cNvCxnSpPr>
            <a:cxnSpLocks/>
          </p:cNvCxnSpPr>
          <p:nvPr/>
        </p:nvCxnSpPr>
        <p:spPr>
          <a:xfrm>
            <a:off x="6341054" y="3959741"/>
            <a:ext cx="0" cy="4755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9B88E9A-EBA7-DCD6-5B3D-3DC18B6B9426}"/>
              </a:ext>
            </a:extLst>
          </p:cNvPr>
          <p:cNvSpPr txBox="1"/>
          <p:nvPr/>
        </p:nvSpPr>
        <p:spPr>
          <a:xfrm>
            <a:off x="5601034" y="4481806"/>
            <a:ext cx="1499771" cy="369332"/>
          </a:xfrm>
          <a:prstGeom prst="rect">
            <a:avLst/>
          </a:prstGeom>
          <a:noFill/>
        </p:spPr>
        <p:txBody>
          <a:bodyPr wrap="square" rtlCol="0">
            <a:spAutoFit/>
          </a:bodyPr>
          <a:lstStyle/>
          <a:p>
            <a:r>
              <a:rPr lang="en-US" dirty="0"/>
              <a:t>Pattern: </a:t>
            </a:r>
            <a:r>
              <a:rPr lang="en-US" b="1" dirty="0"/>
              <a:t>CAT</a:t>
            </a:r>
            <a:endParaRPr lang="en-IL" b="1" dirty="0"/>
          </a:p>
        </p:txBody>
      </p:sp>
      <p:pic>
        <p:nvPicPr>
          <p:cNvPr id="13" name="Picture 12" descr="A cat with a surprised expression&#10;&#10;Description automatically generated">
            <a:extLst>
              <a:ext uri="{FF2B5EF4-FFF2-40B4-BE49-F238E27FC236}">
                <a16:creationId xmlns:a16="http://schemas.microsoft.com/office/drawing/2014/main" id="{28F97CEF-11A2-015A-AA5F-C3D534D87F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2856" y="4709737"/>
            <a:ext cx="763266" cy="763266"/>
          </a:xfrm>
          <a:prstGeom prst="rect">
            <a:avLst/>
          </a:prstGeom>
        </p:spPr>
      </p:pic>
      <p:pic>
        <p:nvPicPr>
          <p:cNvPr id="2052" name="Picture 4" descr="A Comprehensive Guide to Convolutional Neural Networks — the ELI5 way | by  Sumit Saha | Towards Data Science">
            <a:extLst>
              <a:ext uri="{FF2B5EF4-FFF2-40B4-BE49-F238E27FC236}">
                <a16:creationId xmlns:a16="http://schemas.microsoft.com/office/drawing/2014/main" id="{E0CA994D-AB41-2CE8-50D2-448EFACA95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28" y="1624730"/>
            <a:ext cx="11941941" cy="40345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group of colorful ribbons&#10;&#10;Description automatically generated">
            <a:extLst>
              <a:ext uri="{FF2B5EF4-FFF2-40B4-BE49-F238E27FC236}">
                <a16:creationId xmlns:a16="http://schemas.microsoft.com/office/drawing/2014/main" id="{77477F58-F2E4-D2E9-EDC2-624A83D19E16}"/>
              </a:ext>
            </a:extLst>
          </p:cNvPr>
          <p:cNvPicPr>
            <a:picLocks noChangeAspect="1"/>
          </p:cNvPicPr>
          <p:nvPr/>
        </p:nvPicPr>
        <p:blipFill rotWithShape="1">
          <a:blip r:embed="rId7">
            <a:extLst>
              <a:ext uri="{28A0092B-C50C-407E-A947-70E740481C1C}">
                <a14:useLocalDpi xmlns:a14="http://schemas.microsoft.com/office/drawing/2010/main" val="0"/>
              </a:ext>
            </a:extLst>
          </a:blip>
          <a:srcRect l="31512" t="50000" r="50029" b="29064"/>
          <a:stretch/>
        </p:blipFill>
        <p:spPr>
          <a:xfrm>
            <a:off x="53630" y="1690688"/>
            <a:ext cx="1568953" cy="3452305"/>
          </a:xfrm>
          <a:prstGeom prst="rect">
            <a:avLst/>
          </a:prstGeom>
        </p:spPr>
      </p:pic>
    </p:spTree>
    <p:extLst>
      <p:ext uri="{BB962C8B-B14F-4D97-AF65-F5344CB8AC3E}">
        <p14:creationId xmlns:p14="http://schemas.microsoft.com/office/powerpoint/2010/main" val="244938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544" fill="hold" nodeType="clickEffect">
                                  <p:stCondLst>
                                    <p:cond delay="0"/>
                                  </p:stCondLst>
                                  <p:childTnLst>
                                    <p:anim calcmode="lin" valueType="num">
                                      <p:cBhvr>
                                        <p:cTn id="6" dur="500"/>
                                        <p:tgtEl>
                                          <p:spTgt spid="2052"/>
                                        </p:tgtEl>
                                        <p:attrNameLst>
                                          <p:attrName>ppt_w</p:attrName>
                                        </p:attrNameLst>
                                      </p:cBhvr>
                                      <p:tavLst>
                                        <p:tav tm="0">
                                          <p:val>
                                            <p:strVal val="ppt_w"/>
                                          </p:val>
                                        </p:tav>
                                        <p:tav tm="100000">
                                          <p:val>
                                            <p:fltVal val="0"/>
                                          </p:val>
                                        </p:tav>
                                      </p:tavLst>
                                    </p:anim>
                                    <p:anim calcmode="lin" valueType="num">
                                      <p:cBhvr>
                                        <p:cTn id="7" dur="500"/>
                                        <p:tgtEl>
                                          <p:spTgt spid="2052"/>
                                        </p:tgtEl>
                                        <p:attrNameLst>
                                          <p:attrName>ppt_h</p:attrName>
                                        </p:attrNameLst>
                                      </p:cBhvr>
                                      <p:tavLst>
                                        <p:tav tm="0">
                                          <p:val>
                                            <p:strVal val="ppt_h"/>
                                          </p:val>
                                        </p:tav>
                                        <p:tav tm="100000">
                                          <p:val>
                                            <p:fltVal val="0"/>
                                          </p:val>
                                        </p:tav>
                                      </p:tavLst>
                                    </p:anim>
                                    <p:animEffect transition="out" filter="fade">
                                      <p:cBhvr>
                                        <p:cTn id="8" dur="500"/>
                                        <p:tgtEl>
                                          <p:spTgt spid="2052"/>
                                        </p:tgtEl>
                                      </p:cBhvr>
                                    </p:animEffect>
                                    <p:anim calcmode="lin" valueType="num">
                                      <p:cBhvr>
                                        <p:cTn id="9" dur="500"/>
                                        <p:tgtEl>
                                          <p:spTgt spid="2052"/>
                                        </p:tgtEl>
                                        <p:attrNameLst>
                                          <p:attrName>ppt_x</p:attrName>
                                        </p:attrNameLst>
                                      </p:cBhvr>
                                      <p:tavLst>
                                        <p:tav tm="0">
                                          <p:val>
                                            <p:strVal val="ppt_x"/>
                                          </p:val>
                                        </p:tav>
                                        <p:tav tm="100000">
                                          <p:val>
                                            <p:fltVal val="0.5"/>
                                          </p:val>
                                        </p:tav>
                                      </p:tavLst>
                                    </p:anim>
                                    <p:anim calcmode="lin" valueType="num">
                                      <p:cBhvr>
                                        <p:cTn id="10" dur="500"/>
                                        <p:tgtEl>
                                          <p:spTgt spid="2052"/>
                                        </p:tgtEl>
                                        <p:attrNameLst>
                                          <p:attrName>ppt_y</p:attrName>
                                        </p:attrNameLst>
                                      </p:cBhvr>
                                      <p:tavLst>
                                        <p:tav tm="0">
                                          <p:val>
                                            <p:strVal val="ppt_y"/>
                                          </p:val>
                                        </p:tav>
                                        <p:tav tm="100000">
                                          <p:val>
                                            <p:fltVal val="0.5"/>
                                          </p:val>
                                        </p:tav>
                                      </p:tavLst>
                                    </p:anim>
                                    <p:set>
                                      <p:cBhvr>
                                        <p:cTn id="11" dur="1" fill="hold">
                                          <p:stCondLst>
                                            <p:cond delay="499"/>
                                          </p:stCondLst>
                                        </p:cTn>
                                        <p:tgtEl>
                                          <p:spTgt spid="2052"/>
                                        </p:tgtEl>
                                        <p:attrNameLst>
                                          <p:attrName>style.visibility</p:attrName>
                                        </p:attrNameLst>
                                      </p:cBhvr>
                                      <p:to>
                                        <p:strVal val="hidden"/>
                                      </p:to>
                                    </p:set>
                                  </p:childTnLst>
                                </p:cTn>
                              </p:par>
                              <p:par>
                                <p:cTn id="12" presetID="53" presetClass="exit" presetSubtype="544" fill="hold" nodeType="withEffect">
                                  <p:stCondLst>
                                    <p:cond delay="0"/>
                                  </p:stCondLst>
                                  <p:childTnLst>
                                    <p:anim calcmode="lin" valueType="num">
                                      <p:cBhvr>
                                        <p:cTn id="13" dur="500"/>
                                        <p:tgtEl>
                                          <p:spTgt spid="17"/>
                                        </p:tgtEl>
                                        <p:attrNameLst>
                                          <p:attrName>ppt_w</p:attrName>
                                        </p:attrNameLst>
                                      </p:cBhvr>
                                      <p:tavLst>
                                        <p:tav tm="0">
                                          <p:val>
                                            <p:strVal val="ppt_w"/>
                                          </p:val>
                                        </p:tav>
                                        <p:tav tm="100000">
                                          <p:val>
                                            <p:fltVal val="0"/>
                                          </p:val>
                                        </p:tav>
                                      </p:tavLst>
                                    </p:anim>
                                    <p:anim calcmode="lin" valueType="num">
                                      <p:cBhvr>
                                        <p:cTn id="14" dur="500"/>
                                        <p:tgtEl>
                                          <p:spTgt spid="17"/>
                                        </p:tgtEl>
                                        <p:attrNameLst>
                                          <p:attrName>ppt_h</p:attrName>
                                        </p:attrNameLst>
                                      </p:cBhvr>
                                      <p:tavLst>
                                        <p:tav tm="0">
                                          <p:val>
                                            <p:strVal val="ppt_h"/>
                                          </p:val>
                                        </p:tav>
                                        <p:tav tm="100000">
                                          <p:val>
                                            <p:fltVal val="0"/>
                                          </p:val>
                                        </p:tav>
                                      </p:tavLst>
                                    </p:anim>
                                    <p:animEffect transition="out" filter="fade">
                                      <p:cBhvr>
                                        <p:cTn id="15" dur="500"/>
                                        <p:tgtEl>
                                          <p:spTgt spid="17"/>
                                        </p:tgtEl>
                                      </p:cBhvr>
                                    </p:animEffect>
                                    <p:anim calcmode="lin" valueType="num">
                                      <p:cBhvr>
                                        <p:cTn id="16" dur="500"/>
                                        <p:tgtEl>
                                          <p:spTgt spid="17"/>
                                        </p:tgtEl>
                                        <p:attrNameLst>
                                          <p:attrName>ppt_x</p:attrName>
                                        </p:attrNameLst>
                                      </p:cBhvr>
                                      <p:tavLst>
                                        <p:tav tm="0">
                                          <p:val>
                                            <p:strVal val="ppt_x"/>
                                          </p:val>
                                        </p:tav>
                                        <p:tav tm="100000">
                                          <p:val>
                                            <p:fltVal val="0.5"/>
                                          </p:val>
                                        </p:tav>
                                      </p:tavLst>
                                    </p:anim>
                                    <p:anim calcmode="lin" valueType="num">
                                      <p:cBhvr>
                                        <p:cTn id="17" dur="500"/>
                                        <p:tgtEl>
                                          <p:spTgt spid="17"/>
                                        </p:tgtEl>
                                        <p:attrNameLst>
                                          <p:attrName>ppt_y</p:attrName>
                                        </p:attrNameLst>
                                      </p:cBhvr>
                                      <p:tavLst>
                                        <p:tav tm="0">
                                          <p:val>
                                            <p:strVal val="ppt_y"/>
                                          </p:val>
                                        </p:tav>
                                        <p:tav tm="100000">
                                          <p:val>
                                            <p:fltVal val="0.5"/>
                                          </p:val>
                                        </p:tav>
                                      </p:tavLst>
                                    </p:anim>
                                    <p:set>
                                      <p:cBhvr>
                                        <p:cTn id="18" dur="1" fill="hold">
                                          <p:stCondLst>
                                            <p:cond delay="499"/>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9" presetClass="emph" presetSubtype="2" fill="hold" nodeType="clickEffect">
                                  <p:stCondLst>
                                    <p:cond delay="0"/>
                                  </p:stCondLst>
                                  <p:childTnLst>
                                    <p:anim calcmode="lin" valueType="num">
                                      <p:cBhvr additive="sum">
                                        <p:cTn id="22" dur="13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3" dur="13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4" dur="13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5" dur="13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6" dur="13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13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387854" y="53841"/>
            <a:ext cx="7380300" cy="1198532"/>
          </a:xfrm>
        </p:spPr>
        <p:txBody>
          <a:bodyPr anchor="b">
            <a:noAutofit/>
          </a:bodyPr>
          <a:lstStyle/>
          <a:p>
            <a:r>
              <a:rPr lang="en-US" dirty="0">
                <a:latin typeface="Aharoni" panose="02010803020104030203" pitchFamily="2" charset="-79"/>
                <a:cs typeface="Aharoni" panose="02010803020104030203" pitchFamily="2" charset="-79"/>
              </a:rPr>
              <a:t>Methods – Pre-Processing</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387854" y="1645157"/>
            <a:ext cx="3429000" cy="3410712"/>
          </a:xfrm>
        </p:spPr>
        <p:txBody>
          <a:bodyPr anchor="t">
            <a:normAutofit/>
          </a:bodyPr>
          <a:lstStyle/>
          <a:p>
            <a:r>
              <a:rPr lang="en-US" sz="1800" dirty="0">
                <a:latin typeface="Söhne"/>
              </a:rPr>
              <a:t>Length filter - set to 40</a:t>
            </a:r>
          </a:p>
          <a:p>
            <a:pPr marL="0" indent="0">
              <a:buNone/>
            </a:pPr>
            <a:endParaRPr lang="en-US" sz="1800" dirty="0">
              <a:latin typeface="Söhne"/>
            </a:endParaRPr>
          </a:p>
          <a:p>
            <a:r>
              <a:rPr lang="en-US" sz="1800" dirty="0">
                <a:latin typeface="Söhne"/>
              </a:rPr>
              <a:t>Random faulty data</a:t>
            </a:r>
          </a:p>
          <a:p>
            <a:pPr marL="0" indent="0">
              <a:buNone/>
            </a:pPr>
            <a:endParaRPr lang="en-US" sz="1800" dirty="0">
              <a:latin typeface="Söhne"/>
            </a:endParaRPr>
          </a:p>
          <a:p>
            <a:r>
              <a:rPr lang="he-IL" sz="1800" dirty="0">
                <a:latin typeface="Söhne"/>
              </a:rPr>
              <a:t> </a:t>
            </a:r>
            <a:r>
              <a:rPr lang="en-US" sz="1800" dirty="0">
                <a:latin typeface="Söhne"/>
              </a:rPr>
              <a:t>Duplicates</a:t>
            </a:r>
          </a:p>
        </p:txBody>
      </p:sp>
      <p:pic>
        <p:nvPicPr>
          <p:cNvPr id="7" name="Picture 6" descr="A structure of a protein&#10;&#10;Description automatically generated with medium confidence">
            <a:extLst>
              <a:ext uri="{FF2B5EF4-FFF2-40B4-BE49-F238E27FC236}">
                <a16:creationId xmlns:a16="http://schemas.microsoft.com/office/drawing/2014/main" id="{AB34F1F3-8B69-EEA5-41DD-1F70C9735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489" y="1759242"/>
            <a:ext cx="1975104" cy="1645920"/>
          </a:xfrm>
          <a:prstGeom prst="rect">
            <a:avLst/>
          </a:prstGeom>
        </p:spPr>
      </p:pic>
      <p:pic>
        <p:nvPicPr>
          <p:cNvPr id="8" name="Picture 7" descr="A structure of a protein&#10;&#10;Description automatically generated with medium confidence">
            <a:extLst>
              <a:ext uri="{FF2B5EF4-FFF2-40B4-BE49-F238E27FC236}">
                <a16:creationId xmlns:a16="http://schemas.microsoft.com/office/drawing/2014/main" id="{3FAC27EC-94C0-3018-2FB9-6633F66A7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546" y="2984991"/>
            <a:ext cx="1975104" cy="1645920"/>
          </a:xfrm>
          <a:prstGeom prst="rect">
            <a:avLst/>
          </a:prstGeom>
        </p:spPr>
      </p:pic>
      <p:pic>
        <p:nvPicPr>
          <p:cNvPr id="9" name="Picture 8" descr="A structure of a protein&#10;&#10;Description automatically generated with medium confidence">
            <a:extLst>
              <a:ext uri="{FF2B5EF4-FFF2-40B4-BE49-F238E27FC236}">
                <a16:creationId xmlns:a16="http://schemas.microsoft.com/office/drawing/2014/main" id="{599C6C88-1301-EEBA-C709-19177DEA6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142" y="3057152"/>
            <a:ext cx="1975104" cy="1645920"/>
          </a:xfrm>
          <a:prstGeom prst="rect">
            <a:avLst/>
          </a:prstGeom>
        </p:spPr>
      </p:pic>
      <p:pic>
        <p:nvPicPr>
          <p:cNvPr id="11" name="Picture 10" descr="A blue spiral structure with green and blue lines&#10;&#10;Description automatically generated with medium confidence">
            <a:extLst>
              <a:ext uri="{FF2B5EF4-FFF2-40B4-BE49-F238E27FC236}">
                <a16:creationId xmlns:a16="http://schemas.microsoft.com/office/drawing/2014/main" id="{756C38E5-FF75-6564-8919-AAA789826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766" y="2371983"/>
            <a:ext cx="1715030" cy="1898557"/>
          </a:xfrm>
          <a:prstGeom prst="rect">
            <a:avLst/>
          </a:prstGeom>
        </p:spPr>
      </p:pic>
      <p:pic>
        <p:nvPicPr>
          <p:cNvPr id="12" name="Picture 11" descr="A blue spiral structure with green and blue lines&#10;&#10;Description automatically generated with medium confidence">
            <a:extLst>
              <a:ext uri="{FF2B5EF4-FFF2-40B4-BE49-F238E27FC236}">
                <a16:creationId xmlns:a16="http://schemas.microsoft.com/office/drawing/2014/main" id="{EBB6B61F-3870-6609-1CC6-25E44B438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142" y="4369704"/>
            <a:ext cx="1715030" cy="1898557"/>
          </a:xfrm>
          <a:prstGeom prst="rect">
            <a:avLst/>
          </a:prstGeom>
        </p:spPr>
      </p:pic>
      <p:pic>
        <p:nvPicPr>
          <p:cNvPr id="13" name="Picture 12" descr="A blue spiral structure with green and blue lines&#10;&#10;Description automatically generated with medium confidence">
            <a:extLst>
              <a:ext uri="{FF2B5EF4-FFF2-40B4-BE49-F238E27FC236}">
                <a16:creationId xmlns:a16="http://schemas.microsoft.com/office/drawing/2014/main" id="{43C2B639-7164-CEB6-BAA8-C785B79A2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916" y="1462523"/>
            <a:ext cx="1715030" cy="1898557"/>
          </a:xfrm>
          <a:prstGeom prst="rect">
            <a:avLst/>
          </a:prstGeom>
        </p:spPr>
      </p:pic>
      <p:pic>
        <p:nvPicPr>
          <p:cNvPr id="14" name="Picture 13" descr="A blue spiral structure with green and blue lines&#10;&#10;Description automatically generated with medium confidence">
            <a:extLst>
              <a:ext uri="{FF2B5EF4-FFF2-40B4-BE49-F238E27FC236}">
                <a16:creationId xmlns:a16="http://schemas.microsoft.com/office/drawing/2014/main" id="{20DBCDA1-9CA5-585A-5F67-FB6EA8B69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0657" y="4121222"/>
            <a:ext cx="1715030" cy="1898557"/>
          </a:xfrm>
          <a:prstGeom prst="rect">
            <a:avLst/>
          </a:prstGeom>
        </p:spPr>
      </p:pic>
      <p:pic>
        <p:nvPicPr>
          <p:cNvPr id="16" name="Picture 15" descr="A cat with its arms out&#10;&#10;Description automatically generated">
            <a:extLst>
              <a:ext uri="{FF2B5EF4-FFF2-40B4-BE49-F238E27FC236}">
                <a16:creationId xmlns:a16="http://schemas.microsoft.com/office/drawing/2014/main" id="{A39F56C6-876E-335D-54B1-90B0A599F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3293" y="1367329"/>
            <a:ext cx="1378503" cy="942566"/>
          </a:xfrm>
          <a:prstGeom prst="rect">
            <a:avLst/>
          </a:prstGeom>
        </p:spPr>
      </p:pic>
      <p:pic>
        <p:nvPicPr>
          <p:cNvPr id="17" name="Picture 16" descr="A cat with its arms out&#10;&#10;Description automatically generated">
            <a:extLst>
              <a:ext uri="{FF2B5EF4-FFF2-40B4-BE49-F238E27FC236}">
                <a16:creationId xmlns:a16="http://schemas.microsoft.com/office/drawing/2014/main" id="{DE6EB062-FBBF-FFC4-AB56-17DCBD8C55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9237" y="4895083"/>
            <a:ext cx="1378503" cy="942566"/>
          </a:xfrm>
          <a:prstGeom prst="rect">
            <a:avLst/>
          </a:prstGeom>
        </p:spPr>
      </p:pic>
      <p:pic>
        <p:nvPicPr>
          <p:cNvPr id="18" name="Picture 17" descr="A cat with its arms out&#10;&#10;Description automatically generated">
            <a:extLst>
              <a:ext uri="{FF2B5EF4-FFF2-40B4-BE49-F238E27FC236}">
                <a16:creationId xmlns:a16="http://schemas.microsoft.com/office/drawing/2014/main" id="{08CC82B5-6623-4441-E095-8437E3D64E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815" y="4800847"/>
            <a:ext cx="1378503" cy="942566"/>
          </a:xfrm>
          <a:prstGeom prst="rect">
            <a:avLst/>
          </a:prstGeom>
        </p:spPr>
      </p:pic>
      <p:pic>
        <p:nvPicPr>
          <p:cNvPr id="20" name="Picture 19" descr="A rainbow colored spiral on a black background&#10;&#10;Description automatically generated">
            <a:extLst>
              <a:ext uri="{FF2B5EF4-FFF2-40B4-BE49-F238E27FC236}">
                <a16:creationId xmlns:a16="http://schemas.microsoft.com/office/drawing/2014/main" id="{DD296DC8-8AFD-B135-66EB-0FA4E9580F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8288" y="4217456"/>
            <a:ext cx="736482" cy="613735"/>
          </a:xfrm>
          <a:prstGeom prst="rect">
            <a:avLst/>
          </a:prstGeom>
        </p:spPr>
      </p:pic>
      <p:pic>
        <p:nvPicPr>
          <p:cNvPr id="21" name="Picture 20" descr="A rainbow colored spiral on a black background&#10;&#10;Description automatically generated">
            <a:extLst>
              <a:ext uri="{FF2B5EF4-FFF2-40B4-BE49-F238E27FC236}">
                <a16:creationId xmlns:a16="http://schemas.microsoft.com/office/drawing/2014/main" id="{2EBC9DBE-8BBA-B5DD-5523-F88C2F0F0D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1672" y="4117316"/>
            <a:ext cx="736482" cy="613735"/>
          </a:xfrm>
          <a:prstGeom prst="rect">
            <a:avLst/>
          </a:prstGeom>
        </p:spPr>
      </p:pic>
      <p:pic>
        <p:nvPicPr>
          <p:cNvPr id="22" name="Picture 21" descr="A rainbow colored spiral on a black background&#10;&#10;Description automatically generated">
            <a:extLst>
              <a:ext uri="{FF2B5EF4-FFF2-40B4-BE49-F238E27FC236}">
                <a16:creationId xmlns:a16="http://schemas.microsoft.com/office/drawing/2014/main" id="{166315C9-012D-CF3F-C815-6FFCB34FD6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6747" y="2799930"/>
            <a:ext cx="736482" cy="613735"/>
          </a:xfrm>
          <a:prstGeom prst="rect">
            <a:avLst/>
          </a:prstGeom>
        </p:spPr>
      </p:pic>
      <p:pic>
        <p:nvPicPr>
          <p:cNvPr id="23" name="Picture 22" descr="A rainbow colored spiral on a black background&#10;&#10;Description automatically generated">
            <a:extLst>
              <a:ext uri="{FF2B5EF4-FFF2-40B4-BE49-F238E27FC236}">
                <a16:creationId xmlns:a16="http://schemas.microsoft.com/office/drawing/2014/main" id="{4C357575-0563-B450-6E27-BA4984871A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8853" y="2736778"/>
            <a:ext cx="736482" cy="613735"/>
          </a:xfrm>
          <a:prstGeom prst="rect">
            <a:avLst/>
          </a:prstGeom>
        </p:spPr>
      </p:pic>
      <p:pic>
        <p:nvPicPr>
          <p:cNvPr id="24" name="Picture 23" descr="A rainbow colored spiral on a black background&#10;&#10;Description automatically generated">
            <a:extLst>
              <a:ext uri="{FF2B5EF4-FFF2-40B4-BE49-F238E27FC236}">
                <a16:creationId xmlns:a16="http://schemas.microsoft.com/office/drawing/2014/main" id="{96D2BD97-EE1D-7087-10DC-2D1A9388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5984" y="3719140"/>
            <a:ext cx="736482" cy="613735"/>
          </a:xfrm>
          <a:prstGeom prst="rect">
            <a:avLst/>
          </a:prstGeom>
        </p:spPr>
      </p:pic>
    </p:spTree>
    <p:extLst>
      <p:ext uri="{BB962C8B-B14F-4D97-AF65-F5344CB8AC3E}">
        <p14:creationId xmlns:p14="http://schemas.microsoft.com/office/powerpoint/2010/main" val="3549479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3"/>
                                        </p:tgtEl>
                                        <p:attrNameLst>
                                          <p:attrName>ppt_x</p:attrName>
                                        </p:attrNameLst>
                                      </p:cBhvr>
                                      <p:tavLst>
                                        <p:tav tm="0">
                                          <p:val>
                                            <p:strVal val="ppt_x"/>
                                          </p:val>
                                        </p:tav>
                                        <p:tav tm="100000">
                                          <p:val>
                                            <p:strVal val="ppt_x"/>
                                          </p:val>
                                        </p:tav>
                                      </p:tavLst>
                                    </p:anim>
                                    <p:anim calcmode="lin" valueType="num">
                                      <p:cBhvr additive="base">
                                        <p:cTn id="7" dur="500"/>
                                        <p:tgtEl>
                                          <p:spTgt spid="23"/>
                                        </p:tgtEl>
                                        <p:attrNameLst>
                                          <p:attrName>ppt_y</p:attrName>
                                        </p:attrNameLst>
                                      </p:cBhvr>
                                      <p:tavLst>
                                        <p:tav tm="0">
                                          <p:val>
                                            <p:strVal val="ppt_y"/>
                                          </p:val>
                                        </p:tav>
                                        <p:tav tm="100000">
                                          <p:val>
                                            <p:strVal val="1+ppt_h/2"/>
                                          </p:val>
                                        </p:tav>
                                      </p:tavLst>
                                    </p:anim>
                                    <p:set>
                                      <p:cBhvr>
                                        <p:cTn id="8" dur="1" fill="hold">
                                          <p:stCondLst>
                                            <p:cond delay="499"/>
                                          </p:stCondLst>
                                        </p:cTn>
                                        <p:tgtEl>
                                          <p:spTgt spid="2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2"/>
                                        </p:tgtEl>
                                        <p:attrNameLst>
                                          <p:attrName>ppt_x</p:attrName>
                                        </p:attrNameLst>
                                      </p:cBhvr>
                                      <p:tavLst>
                                        <p:tav tm="0">
                                          <p:val>
                                            <p:strVal val="ppt_x"/>
                                          </p:val>
                                        </p:tav>
                                        <p:tav tm="100000">
                                          <p:val>
                                            <p:strVal val="ppt_x"/>
                                          </p:val>
                                        </p:tav>
                                      </p:tavLst>
                                    </p:anim>
                                    <p:anim calcmode="lin" valueType="num">
                                      <p:cBhvr additive="base">
                                        <p:cTn id="11" dur="500"/>
                                        <p:tgtEl>
                                          <p:spTgt spid="22"/>
                                        </p:tgtEl>
                                        <p:attrNameLst>
                                          <p:attrName>ppt_y</p:attrName>
                                        </p:attrNameLst>
                                      </p:cBhvr>
                                      <p:tavLst>
                                        <p:tav tm="0">
                                          <p:val>
                                            <p:strVal val="ppt_y"/>
                                          </p:val>
                                        </p:tav>
                                        <p:tav tm="100000">
                                          <p:val>
                                            <p:strVal val="1+ppt_h/2"/>
                                          </p:val>
                                        </p:tav>
                                      </p:tavLst>
                                    </p:anim>
                                    <p:set>
                                      <p:cBhvr>
                                        <p:cTn id="12" dur="1" fill="hold">
                                          <p:stCondLst>
                                            <p:cond delay="499"/>
                                          </p:stCondLst>
                                        </p:cTn>
                                        <p:tgtEl>
                                          <p:spTgt spid="22"/>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0"/>
                                        </p:tgtEl>
                                        <p:attrNameLst>
                                          <p:attrName>ppt_x</p:attrName>
                                        </p:attrNameLst>
                                      </p:cBhvr>
                                      <p:tavLst>
                                        <p:tav tm="0">
                                          <p:val>
                                            <p:strVal val="ppt_x"/>
                                          </p:val>
                                        </p:tav>
                                        <p:tav tm="100000">
                                          <p:val>
                                            <p:strVal val="ppt_x"/>
                                          </p:val>
                                        </p:tav>
                                      </p:tavLst>
                                    </p:anim>
                                    <p:anim calcmode="lin" valueType="num">
                                      <p:cBhvr additive="base">
                                        <p:cTn id="15" dur="500"/>
                                        <p:tgtEl>
                                          <p:spTgt spid="20"/>
                                        </p:tgtEl>
                                        <p:attrNameLst>
                                          <p:attrName>ppt_y</p:attrName>
                                        </p:attrNameLst>
                                      </p:cBhvr>
                                      <p:tavLst>
                                        <p:tav tm="0">
                                          <p:val>
                                            <p:strVal val="ppt_y"/>
                                          </p:val>
                                        </p:tav>
                                        <p:tav tm="100000">
                                          <p:val>
                                            <p:strVal val="1+ppt_h/2"/>
                                          </p:val>
                                        </p:tav>
                                      </p:tavLst>
                                    </p:anim>
                                    <p:set>
                                      <p:cBhvr>
                                        <p:cTn id="16" dur="1" fill="hold">
                                          <p:stCondLst>
                                            <p:cond delay="499"/>
                                          </p:stCondLst>
                                        </p:cTn>
                                        <p:tgtEl>
                                          <p:spTgt spid="20"/>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1"/>
                                        </p:tgtEl>
                                        <p:attrNameLst>
                                          <p:attrName>ppt_x</p:attrName>
                                        </p:attrNameLst>
                                      </p:cBhvr>
                                      <p:tavLst>
                                        <p:tav tm="0">
                                          <p:val>
                                            <p:strVal val="ppt_x"/>
                                          </p:val>
                                        </p:tav>
                                        <p:tav tm="100000">
                                          <p:val>
                                            <p:strVal val="ppt_x"/>
                                          </p:val>
                                        </p:tav>
                                      </p:tavLst>
                                    </p:anim>
                                    <p:anim calcmode="lin" valueType="num">
                                      <p:cBhvr additive="base">
                                        <p:cTn id="19" dur="500"/>
                                        <p:tgtEl>
                                          <p:spTgt spid="21"/>
                                        </p:tgtEl>
                                        <p:attrNameLst>
                                          <p:attrName>ppt_y</p:attrName>
                                        </p:attrNameLst>
                                      </p:cBhvr>
                                      <p:tavLst>
                                        <p:tav tm="0">
                                          <p:val>
                                            <p:strVal val="ppt_y"/>
                                          </p:val>
                                        </p:tav>
                                        <p:tav tm="100000">
                                          <p:val>
                                            <p:strVal val="1+ppt_h/2"/>
                                          </p:val>
                                        </p:tav>
                                      </p:tavLst>
                                    </p:anim>
                                    <p:set>
                                      <p:cBhvr>
                                        <p:cTn id="20" dur="1" fill="hold">
                                          <p:stCondLst>
                                            <p:cond delay="499"/>
                                          </p:stCondLst>
                                        </p:cTn>
                                        <p:tgtEl>
                                          <p:spTgt spid="21"/>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1" presetClass="exit" presetSubtype="0" fill="hold" nodeType="clickEffect">
                                  <p:stCondLst>
                                    <p:cond delay="0"/>
                                  </p:stCondLst>
                                  <p:childTnLst>
                                    <p:anim calcmode="lin" valueType="num">
                                      <p:cBhvr>
                                        <p:cTn id="28" dur="1000"/>
                                        <p:tgtEl>
                                          <p:spTgt spid="16"/>
                                        </p:tgtEl>
                                        <p:attrNameLst>
                                          <p:attrName>ppt_w</p:attrName>
                                        </p:attrNameLst>
                                      </p:cBhvr>
                                      <p:tavLst>
                                        <p:tav tm="0">
                                          <p:val>
                                            <p:strVal val="ppt_w"/>
                                          </p:val>
                                        </p:tav>
                                        <p:tav tm="100000">
                                          <p:val>
                                            <p:fltVal val="0"/>
                                          </p:val>
                                        </p:tav>
                                      </p:tavLst>
                                    </p:anim>
                                    <p:anim calcmode="lin" valueType="num">
                                      <p:cBhvr>
                                        <p:cTn id="29" dur="1000"/>
                                        <p:tgtEl>
                                          <p:spTgt spid="16"/>
                                        </p:tgtEl>
                                        <p:attrNameLst>
                                          <p:attrName>ppt_h</p:attrName>
                                        </p:attrNameLst>
                                      </p:cBhvr>
                                      <p:tavLst>
                                        <p:tav tm="0">
                                          <p:val>
                                            <p:strVal val="ppt_h"/>
                                          </p:val>
                                        </p:tav>
                                        <p:tav tm="100000">
                                          <p:val>
                                            <p:fltVal val="0"/>
                                          </p:val>
                                        </p:tav>
                                      </p:tavLst>
                                    </p:anim>
                                    <p:anim calcmode="lin" valueType="num">
                                      <p:cBhvr>
                                        <p:cTn id="30" dur="1000"/>
                                        <p:tgtEl>
                                          <p:spTgt spid="16"/>
                                        </p:tgtEl>
                                        <p:attrNameLst>
                                          <p:attrName>style.rotation</p:attrName>
                                        </p:attrNameLst>
                                      </p:cBhvr>
                                      <p:tavLst>
                                        <p:tav tm="0">
                                          <p:val>
                                            <p:fltVal val="0"/>
                                          </p:val>
                                        </p:tav>
                                        <p:tav tm="100000">
                                          <p:val>
                                            <p:fltVal val="90"/>
                                          </p:val>
                                        </p:tav>
                                      </p:tavLst>
                                    </p:anim>
                                    <p:animEffect transition="out" filter="fade">
                                      <p:cBhvr>
                                        <p:cTn id="31" dur="1000"/>
                                        <p:tgtEl>
                                          <p:spTgt spid="16"/>
                                        </p:tgtEl>
                                      </p:cBhvr>
                                    </p:animEffect>
                                    <p:set>
                                      <p:cBhvr>
                                        <p:cTn id="32" dur="1" fill="hold">
                                          <p:stCondLst>
                                            <p:cond delay="999"/>
                                          </p:stCondLst>
                                        </p:cTn>
                                        <p:tgtEl>
                                          <p:spTgt spid="16"/>
                                        </p:tgtEl>
                                        <p:attrNameLst>
                                          <p:attrName>style.visibility</p:attrName>
                                        </p:attrNameLst>
                                      </p:cBhvr>
                                      <p:to>
                                        <p:strVal val="hidden"/>
                                      </p:to>
                                    </p:set>
                                  </p:childTnLst>
                                </p:cTn>
                              </p:par>
                              <p:par>
                                <p:cTn id="33" presetID="31" presetClass="exit" presetSubtype="0" fill="hold" nodeType="withEffect">
                                  <p:stCondLst>
                                    <p:cond delay="0"/>
                                  </p:stCondLst>
                                  <p:childTnLst>
                                    <p:anim calcmode="lin" valueType="num">
                                      <p:cBhvr>
                                        <p:cTn id="34" dur="1000"/>
                                        <p:tgtEl>
                                          <p:spTgt spid="18"/>
                                        </p:tgtEl>
                                        <p:attrNameLst>
                                          <p:attrName>ppt_w</p:attrName>
                                        </p:attrNameLst>
                                      </p:cBhvr>
                                      <p:tavLst>
                                        <p:tav tm="0">
                                          <p:val>
                                            <p:strVal val="ppt_w"/>
                                          </p:val>
                                        </p:tav>
                                        <p:tav tm="100000">
                                          <p:val>
                                            <p:fltVal val="0"/>
                                          </p:val>
                                        </p:tav>
                                      </p:tavLst>
                                    </p:anim>
                                    <p:anim calcmode="lin" valueType="num">
                                      <p:cBhvr>
                                        <p:cTn id="35" dur="1000"/>
                                        <p:tgtEl>
                                          <p:spTgt spid="18"/>
                                        </p:tgtEl>
                                        <p:attrNameLst>
                                          <p:attrName>ppt_h</p:attrName>
                                        </p:attrNameLst>
                                      </p:cBhvr>
                                      <p:tavLst>
                                        <p:tav tm="0">
                                          <p:val>
                                            <p:strVal val="ppt_h"/>
                                          </p:val>
                                        </p:tav>
                                        <p:tav tm="100000">
                                          <p:val>
                                            <p:fltVal val="0"/>
                                          </p:val>
                                        </p:tav>
                                      </p:tavLst>
                                    </p:anim>
                                    <p:anim calcmode="lin" valueType="num">
                                      <p:cBhvr>
                                        <p:cTn id="36" dur="1000"/>
                                        <p:tgtEl>
                                          <p:spTgt spid="18"/>
                                        </p:tgtEl>
                                        <p:attrNameLst>
                                          <p:attrName>style.rotation</p:attrName>
                                        </p:attrNameLst>
                                      </p:cBhvr>
                                      <p:tavLst>
                                        <p:tav tm="0">
                                          <p:val>
                                            <p:fltVal val="0"/>
                                          </p:val>
                                        </p:tav>
                                        <p:tav tm="100000">
                                          <p:val>
                                            <p:fltVal val="90"/>
                                          </p:val>
                                        </p:tav>
                                      </p:tavLst>
                                    </p:anim>
                                    <p:animEffect transition="out" filter="fade">
                                      <p:cBhvr>
                                        <p:cTn id="37" dur="1000"/>
                                        <p:tgtEl>
                                          <p:spTgt spid="18"/>
                                        </p:tgtEl>
                                      </p:cBhvr>
                                    </p:animEffect>
                                    <p:set>
                                      <p:cBhvr>
                                        <p:cTn id="38" dur="1" fill="hold">
                                          <p:stCondLst>
                                            <p:cond delay="999"/>
                                          </p:stCondLst>
                                        </p:cTn>
                                        <p:tgtEl>
                                          <p:spTgt spid="18"/>
                                        </p:tgtEl>
                                        <p:attrNameLst>
                                          <p:attrName>style.visibility</p:attrName>
                                        </p:attrNameLst>
                                      </p:cBhvr>
                                      <p:to>
                                        <p:strVal val="hidden"/>
                                      </p:to>
                                    </p:set>
                                  </p:childTnLst>
                                </p:cTn>
                              </p:par>
                              <p:par>
                                <p:cTn id="39" presetID="31" presetClass="exit" presetSubtype="0" fill="hold" nodeType="withEffect">
                                  <p:stCondLst>
                                    <p:cond delay="0"/>
                                  </p:stCondLst>
                                  <p:childTnLst>
                                    <p:anim calcmode="lin" valueType="num">
                                      <p:cBhvr>
                                        <p:cTn id="40" dur="1000"/>
                                        <p:tgtEl>
                                          <p:spTgt spid="17"/>
                                        </p:tgtEl>
                                        <p:attrNameLst>
                                          <p:attrName>ppt_w</p:attrName>
                                        </p:attrNameLst>
                                      </p:cBhvr>
                                      <p:tavLst>
                                        <p:tav tm="0">
                                          <p:val>
                                            <p:strVal val="ppt_w"/>
                                          </p:val>
                                        </p:tav>
                                        <p:tav tm="100000">
                                          <p:val>
                                            <p:fltVal val="0"/>
                                          </p:val>
                                        </p:tav>
                                      </p:tavLst>
                                    </p:anim>
                                    <p:anim calcmode="lin" valueType="num">
                                      <p:cBhvr>
                                        <p:cTn id="41" dur="1000"/>
                                        <p:tgtEl>
                                          <p:spTgt spid="17"/>
                                        </p:tgtEl>
                                        <p:attrNameLst>
                                          <p:attrName>ppt_h</p:attrName>
                                        </p:attrNameLst>
                                      </p:cBhvr>
                                      <p:tavLst>
                                        <p:tav tm="0">
                                          <p:val>
                                            <p:strVal val="ppt_h"/>
                                          </p:val>
                                        </p:tav>
                                        <p:tav tm="100000">
                                          <p:val>
                                            <p:fltVal val="0"/>
                                          </p:val>
                                        </p:tav>
                                      </p:tavLst>
                                    </p:anim>
                                    <p:anim calcmode="lin" valueType="num">
                                      <p:cBhvr>
                                        <p:cTn id="42" dur="1000"/>
                                        <p:tgtEl>
                                          <p:spTgt spid="17"/>
                                        </p:tgtEl>
                                        <p:attrNameLst>
                                          <p:attrName>style.rotation</p:attrName>
                                        </p:attrNameLst>
                                      </p:cBhvr>
                                      <p:tavLst>
                                        <p:tav tm="0">
                                          <p:val>
                                            <p:fltVal val="0"/>
                                          </p:val>
                                        </p:tav>
                                        <p:tav tm="100000">
                                          <p:val>
                                            <p:fltVal val="90"/>
                                          </p:val>
                                        </p:tav>
                                      </p:tavLst>
                                    </p:anim>
                                    <p:animEffect transition="out" filter="fade">
                                      <p:cBhvr>
                                        <p:cTn id="43" dur="1000"/>
                                        <p:tgtEl>
                                          <p:spTgt spid="17"/>
                                        </p:tgtEl>
                                      </p:cBhvr>
                                    </p:animEffect>
                                    <p:set>
                                      <p:cBhvr>
                                        <p:cTn id="44" dur="1" fill="hold">
                                          <p:stCondLst>
                                            <p:cond delay="999"/>
                                          </p:stCondLst>
                                        </p:cTn>
                                        <p:tgtEl>
                                          <p:spTgt spid="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6" presetClass="exit" presetSubtype="21" fill="hold" nodeType="clickEffect">
                                  <p:stCondLst>
                                    <p:cond delay="0"/>
                                  </p:stCondLst>
                                  <p:childTnLst>
                                    <p:animEffect transition="out" filter="barn(inVertical)">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16" presetClass="exit" presetSubtype="21" fill="hold" nodeType="withEffect">
                                  <p:stCondLst>
                                    <p:cond delay="0"/>
                                  </p:stCondLst>
                                  <p:childTnLst>
                                    <p:animEffect transition="out" filter="barn(inVertical)">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6" presetClass="exit" presetSubtype="21" fill="hold" nodeType="withEffect">
                                  <p:stCondLst>
                                    <p:cond delay="0"/>
                                  </p:stCondLst>
                                  <p:childTnLst>
                                    <p:animEffect transition="out" filter="barn(inVertical)">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6" presetClass="exit" presetSubtype="21" fill="hold" nodeType="withEffect">
                                  <p:stCondLst>
                                    <p:cond delay="0"/>
                                  </p:stCondLst>
                                  <p:childTnLst>
                                    <p:animEffect transition="out" filter="barn(inVertical)">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6" presetClass="exit" presetSubtype="21" fill="hold" nodeType="withEffect">
                                  <p:stCondLst>
                                    <p:cond delay="0"/>
                                  </p:stCondLst>
                                  <p:childTnLst>
                                    <p:animEffect transition="out" filter="barn(inVertical)">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colorful structure of a protein&#10;&#10;Description automatically generated with medium confidence">
            <a:extLst>
              <a:ext uri="{FF2B5EF4-FFF2-40B4-BE49-F238E27FC236}">
                <a16:creationId xmlns:a16="http://schemas.microsoft.com/office/drawing/2014/main" id="{7E459B00-E90F-EE0E-DB53-F55B57E54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961" y="3001816"/>
            <a:ext cx="1022607" cy="852173"/>
          </a:xfrm>
          <a:prstGeom prst="rect">
            <a:avLst/>
          </a:prstGeom>
        </p:spPr>
      </p:pic>
      <p:pic>
        <p:nvPicPr>
          <p:cNvPr id="31" name="Picture 30" descr="A colorful structure of a protein&#10;&#10;Description automatically generated with medium confidence">
            <a:extLst>
              <a:ext uri="{FF2B5EF4-FFF2-40B4-BE49-F238E27FC236}">
                <a16:creationId xmlns:a16="http://schemas.microsoft.com/office/drawing/2014/main" id="{F3642A75-FDAC-D688-08A3-C3BFA011D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245142">
            <a:off x="7162914" y="2468943"/>
            <a:ext cx="1022607" cy="852173"/>
          </a:xfrm>
          <a:prstGeom prst="rect">
            <a:avLst/>
          </a:prstGeom>
        </p:spPr>
      </p:pic>
      <p:pic>
        <p:nvPicPr>
          <p:cNvPr id="32" name="Picture 31" descr="A colorful structure of a protein&#10;&#10;Description automatically generated with medium confidence">
            <a:extLst>
              <a:ext uri="{FF2B5EF4-FFF2-40B4-BE49-F238E27FC236}">
                <a16:creationId xmlns:a16="http://schemas.microsoft.com/office/drawing/2014/main" id="{C85B0672-4689-4026-CDAF-AF7D4E026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875641">
            <a:off x="6966212" y="4835024"/>
            <a:ext cx="1022607" cy="852173"/>
          </a:xfrm>
          <a:prstGeom prst="rect">
            <a:avLst/>
          </a:prstGeom>
        </p:spPr>
      </p:pic>
      <p:pic>
        <p:nvPicPr>
          <p:cNvPr id="33" name="Picture 32" descr="A colorful structure of a protein&#10;&#10;Description automatically generated with medium confidence">
            <a:extLst>
              <a:ext uri="{FF2B5EF4-FFF2-40B4-BE49-F238E27FC236}">
                <a16:creationId xmlns:a16="http://schemas.microsoft.com/office/drawing/2014/main" id="{1F6E32BC-25B0-1E5D-806D-76DF1F5D1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280638">
            <a:off x="4450194" y="4932809"/>
            <a:ext cx="1022607" cy="852173"/>
          </a:xfrm>
          <a:prstGeom prst="rect">
            <a:avLst/>
          </a:prstGeom>
        </p:spPr>
      </p:pic>
      <p:pic>
        <p:nvPicPr>
          <p:cNvPr id="34" name="Picture 33" descr="A colorful structure of a protein&#10;&#10;Description automatically generated with medium confidence">
            <a:extLst>
              <a:ext uri="{FF2B5EF4-FFF2-40B4-BE49-F238E27FC236}">
                <a16:creationId xmlns:a16="http://schemas.microsoft.com/office/drawing/2014/main" id="{64B95D72-9892-0263-267F-5C239A60D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408100" y="3263311"/>
            <a:ext cx="1022607" cy="852173"/>
          </a:xfrm>
          <a:prstGeom prst="rect">
            <a:avLst/>
          </a:prstGeom>
        </p:spPr>
      </p:pic>
      <p:pic>
        <p:nvPicPr>
          <p:cNvPr id="35" name="Picture 34" descr="A colorful spirals of protein&#10;&#10;Description automatically generated with medium confidence">
            <a:extLst>
              <a:ext uri="{FF2B5EF4-FFF2-40B4-BE49-F238E27FC236}">
                <a16:creationId xmlns:a16="http://schemas.microsoft.com/office/drawing/2014/main" id="{36593BD3-83FC-5875-180D-810CB1DBE1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082" y="2033436"/>
            <a:ext cx="856552" cy="628893"/>
          </a:xfrm>
          <a:prstGeom prst="rect">
            <a:avLst/>
          </a:prstGeom>
        </p:spPr>
      </p:pic>
      <p:pic>
        <p:nvPicPr>
          <p:cNvPr id="36" name="Picture 35" descr="A colorful spirals of protein&#10;&#10;Description automatically generated with medium confidence">
            <a:extLst>
              <a:ext uri="{FF2B5EF4-FFF2-40B4-BE49-F238E27FC236}">
                <a16:creationId xmlns:a16="http://schemas.microsoft.com/office/drawing/2014/main" id="{B69FD383-D3E4-8F5E-49EC-B78554291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038" y="2570464"/>
            <a:ext cx="856552" cy="628893"/>
          </a:xfrm>
          <a:prstGeom prst="rect">
            <a:avLst/>
          </a:prstGeom>
        </p:spPr>
      </p:pic>
      <p:pic>
        <p:nvPicPr>
          <p:cNvPr id="37" name="Picture 36" descr="A colorful spirals of protein&#10;&#10;Description automatically generated with medium confidence">
            <a:extLst>
              <a:ext uri="{FF2B5EF4-FFF2-40B4-BE49-F238E27FC236}">
                <a16:creationId xmlns:a16="http://schemas.microsoft.com/office/drawing/2014/main" id="{3EEB0F67-1C79-A542-459B-0DC8DE9E6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253" y="3831176"/>
            <a:ext cx="856552" cy="628893"/>
          </a:xfrm>
          <a:prstGeom prst="rect">
            <a:avLst/>
          </a:prstGeom>
        </p:spPr>
      </p:pic>
      <p:pic>
        <p:nvPicPr>
          <p:cNvPr id="38" name="Picture 37" descr="A colorful spirals of protein&#10;&#10;Description automatically generated with medium confidence">
            <a:extLst>
              <a:ext uri="{FF2B5EF4-FFF2-40B4-BE49-F238E27FC236}">
                <a16:creationId xmlns:a16="http://schemas.microsoft.com/office/drawing/2014/main" id="{2D11DE68-E859-E8C1-C69D-2F3C81782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941" y="5312495"/>
            <a:ext cx="856552" cy="628893"/>
          </a:xfrm>
          <a:prstGeom prst="rect">
            <a:avLst/>
          </a:prstGeom>
        </p:spPr>
      </p:pic>
      <p:pic>
        <p:nvPicPr>
          <p:cNvPr id="39" name="Picture 38" descr="A colorful spirals of protein&#10;&#10;Description automatically generated with medium confidence">
            <a:extLst>
              <a:ext uri="{FF2B5EF4-FFF2-40B4-BE49-F238E27FC236}">
                <a16:creationId xmlns:a16="http://schemas.microsoft.com/office/drawing/2014/main" id="{EF355224-AB40-4B26-1966-20C97D0CB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056" y="5719408"/>
            <a:ext cx="856552" cy="628893"/>
          </a:xfrm>
          <a:prstGeom prst="rect">
            <a:avLst/>
          </a:prstGeom>
        </p:spPr>
      </p:pic>
      <p:pic>
        <p:nvPicPr>
          <p:cNvPr id="40" name="Picture 39" descr="A colorful spirals of protein&#10;&#10;Description automatically generated with medium confidence">
            <a:extLst>
              <a:ext uri="{FF2B5EF4-FFF2-40B4-BE49-F238E27FC236}">
                <a16:creationId xmlns:a16="http://schemas.microsoft.com/office/drawing/2014/main" id="{289C10B9-C425-0093-5B22-62387358A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8816" y="1952057"/>
            <a:ext cx="856552" cy="628893"/>
          </a:xfrm>
          <a:prstGeom prst="rect">
            <a:avLst/>
          </a:prstGeom>
        </p:spPr>
      </p:pic>
      <p:pic>
        <p:nvPicPr>
          <p:cNvPr id="41" name="Picture 40" descr="A colorful spirals of protein&#10;&#10;Description automatically generated with medium confidence">
            <a:extLst>
              <a:ext uri="{FF2B5EF4-FFF2-40B4-BE49-F238E27FC236}">
                <a16:creationId xmlns:a16="http://schemas.microsoft.com/office/drawing/2014/main" id="{BBD55A79-11A8-86C0-7FE9-D52BB0365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6795" y="4076709"/>
            <a:ext cx="856552" cy="628893"/>
          </a:xfrm>
          <a:prstGeom prst="rect">
            <a:avLst/>
          </a:prstGeom>
        </p:spPr>
      </p:pic>
      <p:pic>
        <p:nvPicPr>
          <p:cNvPr id="42" name="Picture 41" descr="A blue and red spirals&#10;&#10;Description automatically generated">
            <a:extLst>
              <a:ext uri="{FF2B5EF4-FFF2-40B4-BE49-F238E27FC236}">
                <a16:creationId xmlns:a16="http://schemas.microsoft.com/office/drawing/2014/main" id="{6238DF19-5E45-AA2C-76C2-EC29ACC22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6220" y="2162982"/>
            <a:ext cx="936232" cy="852174"/>
          </a:xfrm>
          <a:prstGeom prst="rect">
            <a:avLst/>
          </a:prstGeom>
        </p:spPr>
      </p:pic>
      <p:pic>
        <p:nvPicPr>
          <p:cNvPr id="43" name="Picture 42" descr="A blue and red spirals&#10;&#10;Description automatically generated">
            <a:extLst>
              <a:ext uri="{FF2B5EF4-FFF2-40B4-BE49-F238E27FC236}">
                <a16:creationId xmlns:a16="http://schemas.microsoft.com/office/drawing/2014/main" id="{F90FD14B-EF08-6C3A-6DE2-A364E384D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7252" y="2580388"/>
            <a:ext cx="936232" cy="852174"/>
          </a:xfrm>
          <a:prstGeom prst="rect">
            <a:avLst/>
          </a:prstGeom>
        </p:spPr>
      </p:pic>
      <p:pic>
        <p:nvPicPr>
          <p:cNvPr id="44" name="Picture 43" descr="A blue and red spirals&#10;&#10;Description automatically generated">
            <a:extLst>
              <a:ext uri="{FF2B5EF4-FFF2-40B4-BE49-F238E27FC236}">
                <a16:creationId xmlns:a16="http://schemas.microsoft.com/office/drawing/2014/main" id="{CB75E42E-F0B8-02C2-CFCF-C8BC848371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626" y="4279515"/>
            <a:ext cx="936232" cy="852174"/>
          </a:xfrm>
          <a:prstGeom prst="rect">
            <a:avLst/>
          </a:prstGeom>
        </p:spPr>
      </p:pic>
      <p:pic>
        <p:nvPicPr>
          <p:cNvPr id="45" name="Picture 44" descr="A blue and red spirals&#10;&#10;Description automatically generated">
            <a:extLst>
              <a:ext uri="{FF2B5EF4-FFF2-40B4-BE49-F238E27FC236}">
                <a16:creationId xmlns:a16="http://schemas.microsoft.com/office/drawing/2014/main" id="{A7B8BEA0-A95E-8E31-813D-53C9D0C86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114" y="5496127"/>
            <a:ext cx="936232" cy="852174"/>
          </a:xfrm>
          <a:prstGeom prst="rect">
            <a:avLst/>
          </a:prstGeom>
        </p:spPr>
      </p:pic>
      <p:pic>
        <p:nvPicPr>
          <p:cNvPr id="46" name="Picture 45" descr="A blue and red spirals&#10;&#10;Description automatically generated">
            <a:extLst>
              <a:ext uri="{FF2B5EF4-FFF2-40B4-BE49-F238E27FC236}">
                <a16:creationId xmlns:a16="http://schemas.microsoft.com/office/drawing/2014/main" id="{2E79762E-BE17-B282-0C4B-CD327942B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6763" y="4506721"/>
            <a:ext cx="936232" cy="852174"/>
          </a:xfrm>
          <a:prstGeom prst="rect">
            <a:avLst/>
          </a:prstGeom>
        </p:spPr>
      </p:pic>
      <p:pic>
        <p:nvPicPr>
          <p:cNvPr id="47" name="Picture 46" descr="A blue and red spirals&#10;&#10;Description automatically generated">
            <a:extLst>
              <a:ext uri="{FF2B5EF4-FFF2-40B4-BE49-F238E27FC236}">
                <a16:creationId xmlns:a16="http://schemas.microsoft.com/office/drawing/2014/main" id="{56045E4A-036D-6766-F9B5-03F8D0946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845" y="992722"/>
            <a:ext cx="936232" cy="852174"/>
          </a:xfrm>
          <a:prstGeom prst="rect">
            <a:avLst/>
          </a:prstGeom>
        </p:spPr>
      </p:pic>
      <p:pic>
        <p:nvPicPr>
          <p:cNvPr id="48" name="Picture 47" descr="A structure of a protein&#10;&#10;Description automatically generated with medium confidence">
            <a:extLst>
              <a:ext uri="{FF2B5EF4-FFF2-40B4-BE49-F238E27FC236}">
                <a16:creationId xmlns:a16="http://schemas.microsoft.com/office/drawing/2014/main" id="{6585EEED-2BDB-3F12-9264-BB874B543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5116" y="3429000"/>
            <a:ext cx="813916" cy="668240"/>
          </a:xfrm>
          <a:prstGeom prst="rect">
            <a:avLst/>
          </a:prstGeom>
        </p:spPr>
      </p:pic>
      <p:pic>
        <p:nvPicPr>
          <p:cNvPr id="49" name="Picture 48" descr="A structure of a protein&#10;&#10;Description automatically generated with medium confidence">
            <a:extLst>
              <a:ext uri="{FF2B5EF4-FFF2-40B4-BE49-F238E27FC236}">
                <a16:creationId xmlns:a16="http://schemas.microsoft.com/office/drawing/2014/main" id="{243E6C5C-B25A-D0A2-23F8-C7062F37C6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9568" y="1073920"/>
            <a:ext cx="813916" cy="668240"/>
          </a:xfrm>
          <a:prstGeom prst="rect">
            <a:avLst/>
          </a:prstGeom>
        </p:spPr>
      </p:pic>
      <p:pic>
        <p:nvPicPr>
          <p:cNvPr id="50" name="Picture 49" descr="A structure of a protein&#10;&#10;Description automatically generated with medium confidence">
            <a:extLst>
              <a:ext uri="{FF2B5EF4-FFF2-40B4-BE49-F238E27FC236}">
                <a16:creationId xmlns:a16="http://schemas.microsoft.com/office/drawing/2014/main" id="{9422C580-40C1-A5D9-CDB3-7E84EEE7A4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6230" y="3117936"/>
            <a:ext cx="813916" cy="668240"/>
          </a:xfrm>
          <a:prstGeom prst="rect">
            <a:avLst/>
          </a:prstGeom>
        </p:spPr>
      </p:pic>
      <p:pic>
        <p:nvPicPr>
          <p:cNvPr id="51" name="Picture 50" descr="A structure of a protein&#10;&#10;Description automatically generated with medium confidence">
            <a:extLst>
              <a:ext uri="{FF2B5EF4-FFF2-40B4-BE49-F238E27FC236}">
                <a16:creationId xmlns:a16="http://schemas.microsoft.com/office/drawing/2014/main" id="{63411157-41E5-220C-E052-3116D3D517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7108" y="5671276"/>
            <a:ext cx="813916" cy="668240"/>
          </a:xfrm>
          <a:prstGeom prst="rect">
            <a:avLst/>
          </a:prstGeom>
        </p:spPr>
      </p:pic>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337737" y="271176"/>
            <a:ext cx="8581303" cy="1015939"/>
          </a:xfrm>
        </p:spPr>
        <p:txBody>
          <a:bodyPr anchor="b">
            <a:normAutofit/>
          </a:bodyPr>
          <a:lstStyle/>
          <a:p>
            <a:r>
              <a:rPr lang="en-US" dirty="0">
                <a:latin typeface="Aharoni" panose="02010803020104030203" pitchFamily="2" charset="-79"/>
                <a:cs typeface="Aharoni" panose="02010803020104030203" pitchFamily="2" charset="-79"/>
              </a:rPr>
              <a:t>Methods – Pre-Processing</a:t>
            </a:r>
          </a:p>
        </p:txBody>
      </p:sp>
      <p:pic>
        <p:nvPicPr>
          <p:cNvPr id="1026" name="Picture 2" descr="GitHub - soedinglab/MMseqs2: MMseqs2: ultra fast and sensitive search and  clustering suite">
            <a:extLst>
              <a:ext uri="{FF2B5EF4-FFF2-40B4-BE49-F238E27FC236}">
                <a16:creationId xmlns:a16="http://schemas.microsoft.com/office/drawing/2014/main" id="{D092120A-CC13-ACE0-E411-3217D444E392}"/>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201269" y="407673"/>
            <a:ext cx="1652994" cy="11700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978ECCB-35A2-5ADF-434F-65528C25660F}"/>
              </a:ext>
            </a:extLst>
          </p:cNvPr>
          <p:cNvSpPr txBox="1"/>
          <p:nvPr/>
        </p:nvSpPr>
        <p:spPr>
          <a:xfrm>
            <a:off x="2849784" y="2455161"/>
            <a:ext cx="5522024" cy="2400657"/>
          </a:xfrm>
          <a:prstGeom prst="rect">
            <a:avLst/>
          </a:prstGeom>
          <a:solidFill>
            <a:schemeClr val="bg1"/>
          </a:solidFill>
        </p:spPr>
        <p:txBody>
          <a:bodyPr wrap="square" rtlCol="0">
            <a:spAutoFit/>
          </a:bodyPr>
          <a:lstStyle/>
          <a:p>
            <a:pPr lvl="1" algn="ctr"/>
            <a:r>
              <a:rPr lang="en-US" sz="3000" b="1" dirty="0"/>
              <a:t>Subsets of proteins sequences can be highly similar!</a:t>
            </a:r>
          </a:p>
          <a:p>
            <a:pPr lvl="1" algn="ctr"/>
            <a:r>
              <a:rPr lang="en-US" sz="3000" b="1" dirty="0"/>
              <a:t>=</a:t>
            </a:r>
          </a:p>
          <a:p>
            <a:pPr lvl="1" algn="ctr"/>
            <a:r>
              <a:rPr lang="en-US" sz="3000" b="1" dirty="0"/>
              <a:t>Data leakage can occur</a:t>
            </a:r>
            <a:endParaRPr lang="en-IL" sz="3000" b="1" dirty="0"/>
          </a:p>
        </p:txBody>
      </p:sp>
    </p:spTree>
    <p:extLst>
      <p:ext uri="{BB962C8B-B14F-4D97-AF65-F5344CB8AC3E}">
        <p14:creationId xmlns:p14="http://schemas.microsoft.com/office/powerpoint/2010/main" val="38298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xit" presetSubtype="32" fill="hold" grpId="1" nodeType="clickEffect">
                                  <p:stCondLst>
                                    <p:cond delay="0"/>
                                  </p:stCondLst>
                                  <p:childTnLst>
                                    <p:anim calcmode="lin" valueType="num">
                                      <p:cBhvr>
                                        <p:cTn id="12" dur="500"/>
                                        <p:tgtEl>
                                          <p:spTgt spid="10"/>
                                        </p:tgtEl>
                                        <p:attrNameLst>
                                          <p:attrName>ppt_w</p:attrName>
                                        </p:attrNameLst>
                                      </p:cBhvr>
                                      <p:tavLst>
                                        <p:tav tm="0">
                                          <p:val>
                                            <p:strVal val="ppt_w"/>
                                          </p:val>
                                        </p:tav>
                                        <p:tav tm="100000">
                                          <p:val>
                                            <p:fltVal val="0"/>
                                          </p:val>
                                        </p:tav>
                                      </p:tavLst>
                                    </p:anim>
                                    <p:anim calcmode="lin" valueType="num">
                                      <p:cBhvr>
                                        <p:cTn id="13" dur="500"/>
                                        <p:tgtEl>
                                          <p:spTgt spid="10"/>
                                        </p:tgtEl>
                                        <p:attrNameLst>
                                          <p:attrName>ppt_h</p:attrName>
                                        </p:attrNameLst>
                                      </p:cBhvr>
                                      <p:tavLst>
                                        <p:tav tm="0">
                                          <p:val>
                                            <p:strVal val="ppt_h"/>
                                          </p:val>
                                        </p:tav>
                                        <p:tav tm="100000">
                                          <p:val>
                                            <p:fltVal val="0"/>
                                          </p:val>
                                        </p:tav>
                                      </p:tavLst>
                                    </p:anim>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821 -0.00394 L 0.00821 -0.00371 C 0.01159 -0.00047 0.01563 0.00347 0.01875 0.0081 C 0.0211 0.01157 0.02331 0.01574 0.02565 0.01921 C 0.02696 0.02129 0.02865 0.02268 0.03008 0.02476 C 0.04245 0.04421 0.02735 0.02639 0.04818 0.05254 C 0.04883 0.05347 0.04987 0.05324 0.05065 0.0537 C 0.0517 0.05439 0.05274 0.05532 0.05378 0.05601 C 0.05482 0.05648 0.05586 0.05648 0.0569 0.05694 C 0.05873 0.0581 0.06068 0.05926 0.0625 0.06041 C 0.06446 0.06504 0.06446 0.06296 0.06446 0.06597 L 0.06498 0.06597 L 0.07696 0.08379 " pathEditMode="relative" rAng="0" ptsTypes="AAAAAAAAAAAAA">
                                      <p:cBhvr>
                                        <p:cTn id="19" dur="2000" fill="hold"/>
                                        <p:tgtEl>
                                          <p:spTgt spid="42"/>
                                        </p:tgtEl>
                                        <p:attrNameLst>
                                          <p:attrName>ppt_x</p:attrName>
                                          <p:attrName>ppt_y</p:attrName>
                                        </p:attrNameLst>
                                      </p:cBhvr>
                                      <p:rCtr x="3438" y="4375"/>
                                    </p:animMotion>
                                  </p:childTnLst>
                                </p:cTn>
                              </p:par>
                              <p:par>
                                <p:cTn id="20" presetID="0" presetClass="path" presetSubtype="0" accel="50000" decel="50000" fill="hold" nodeType="withEffect">
                                  <p:stCondLst>
                                    <p:cond delay="0"/>
                                  </p:stCondLst>
                                  <p:childTnLst>
                                    <p:animMotion origin="layout" path="M -0.00429 -0.00092 L -0.00429 -0.00069 C -0.00898 0.00973 -0.01328 0.02084 -0.0181 0.03125 C -0.03307 0.06343 -0.04961 0.09329 -0.06367 0.12685 C -0.07226 0.14699 -0.06979 0.1375 -0.07304 0.15348 C -0.07331 0.15741 -0.07357 0.16158 -0.0737 0.16574 C -0.07435 0.18959 -0.07331 0.19723 -0.07617 0.21783 C -0.07656 0.2206 -0.07747 0.22315 -0.07812 0.2257 C -0.08125 0.23959 -0.07578 0.21736 -0.07995 0.23241 C -0.08047 0.23403 -0.08021 0.23727 -0.08125 0.23797 C -0.08333 0.23935 -0.08581 0.23797 -0.08802 0.23797 L -0.0862 0.22454 L -0.0862 0.2301 " pathEditMode="relative" rAng="0" ptsTypes="AAAAAAAAAAAAA">
                                      <p:cBhvr>
                                        <p:cTn id="21" dur="2000" fill="hold"/>
                                        <p:tgtEl>
                                          <p:spTgt spid="47"/>
                                        </p:tgtEl>
                                        <p:attrNameLst>
                                          <p:attrName>ppt_x</p:attrName>
                                          <p:attrName>ppt_y</p:attrName>
                                        </p:attrNameLst>
                                      </p:cBhvr>
                                      <p:rCtr x="-4193" y="11968"/>
                                    </p:animMotion>
                                  </p:childTnLst>
                                </p:cTn>
                              </p:par>
                              <p:par>
                                <p:cTn id="22" presetID="0" presetClass="path" presetSubtype="0" accel="50000" decel="50000" fill="hold" nodeType="withEffect">
                                  <p:stCondLst>
                                    <p:cond delay="0"/>
                                  </p:stCondLst>
                                  <p:childTnLst>
                                    <p:animMotion origin="layout" path="M 0.01172 0.00857 L 0.01172 0.0088 C 0.00482 0.01181 -0.00195 0.01713 -0.00899 0.01852 C -0.04727 0.02593 -0.12396 0.03519 -0.12396 0.03542 C -0.13047 0.03727 -0.13724 0.04607 -0.14336 0.0419 C -0.14779 0.03889 -0.15261 0.0375 -0.15651 0.03287 C -0.15716 0.03218 -0.15781 0.03149 -0.15833 0.03079 C -0.15925 0.02963 -0.16081 0.02732 -0.16081 0.02755 L -0.15091 0.03172 " pathEditMode="relative" rAng="0" ptsTypes="AAAAAAAAA">
                                      <p:cBhvr>
                                        <p:cTn id="23" dur="2000" fill="hold"/>
                                        <p:tgtEl>
                                          <p:spTgt spid="43"/>
                                        </p:tgtEl>
                                        <p:attrNameLst>
                                          <p:attrName>ppt_x</p:attrName>
                                          <p:attrName>ppt_y</p:attrName>
                                        </p:attrNameLst>
                                      </p:cBhvr>
                                      <p:rCtr x="-8633" y="1713"/>
                                    </p:animMotion>
                                  </p:childTnLst>
                                </p:cTn>
                              </p:par>
                              <p:par>
                                <p:cTn id="24" presetID="0" presetClass="path" presetSubtype="0" accel="50000" decel="50000" fill="hold" nodeType="withEffect">
                                  <p:stCondLst>
                                    <p:cond delay="0"/>
                                  </p:stCondLst>
                                  <p:childTnLst>
                                    <p:animMotion origin="layout" path="M 0.00221 0.01644 L 0.00221 0.01667 C 1.45833E-6 0.01273 -0.00195 0.00857 -0.00417 0.00533 C -0.02917 -0.03403 -0.05833 -0.06574 -0.07982 -0.11134 C -0.0987 -0.15185 -0.10365 -0.16667 -0.12474 -0.19815 C -0.12656 -0.20069 -0.12891 -0.20185 -0.13099 -0.20347 C -0.13307 -0.2 -0.13542 -0.19653 -0.13724 -0.19259 C -0.14701 -0.1713 -0.1362 -0.1912 -0.14102 -0.18241 L -0.14284 -0.18241 " pathEditMode="relative" rAng="0" ptsTypes="AAAAAAAAA">
                                      <p:cBhvr>
                                        <p:cTn id="25" dur="2000" fill="hold"/>
                                        <p:tgtEl>
                                          <p:spTgt spid="44"/>
                                        </p:tgtEl>
                                        <p:attrNameLst>
                                          <p:attrName>ppt_x</p:attrName>
                                          <p:attrName>ppt_y</p:attrName>
                                        </p:attrNameLst>
                                      </p:cBhvr>
                                      <p:rCtr x="-7253" y="-10995"/>
                                    </p:animMotion>
                                  </p:childTnLst>
                                </p:cTn>
                              </p:par>
                              <p:par>
                                <p:cTn id="26" presetID="0" presetClass="path" presetSubtype="0" accel="50000" decel="50000" fill="hold" nodeType="withEffect">
                                  <p:stCondLst>
                                    <p:cond delay="0"/>
                                  </p:stCondLst>
                                  <p:childTnLst>
                                    <p:animMotion origin="layout" path="M -3.33333E-6 0.02338 L 0.04245 -0.18565 " pathEditMode="relative" rAng="0" ptsTypes="AA">
                                      <p:cBhvr>
                                        <p:cTn id="27" dur="2000" fill="hold"/>
                                        <p:tgtEl>
                                          <p:spTgt spid="46"/>
                                        </p:tgtEl>
                                        <p:attrNameLst>
                                          <p:attrName>ppt_x</p:attrName>
                                          <p:attrName>ppt_y</p:attrName>
                                        </p:attrNameLst>
                                      </p:cBhvr>
                                      <p:rCtr x="2122" y="-10463"/>
                                    </p:animMotion>
                                  </p:childTnLst>
                                </p:cTn>
                              </p:par>
                              <p:par>
                                <p:cTn id="28" presetID="0" presetClass="path" presetSubtype="0" accel="50000" decel="50000" fill="hold" nodeType="withEffect">
                                  <p:stCondLst>
                                    <p:cond delay="0"/>
                                  </p:stCondLst>
                                  <p:childTnLst>
                                    <p:animMotion origin="layout" path="M 0.00846 0.00023 L 0.00846 0.00046 C -0.01615 -0.03033 -0.03997 -0.06274 -0.06536 -0.09098 C -0.13424 -0.1676 -0.12643 -0.13311 -0.18711 -0.22987 C -0.20365 -0.25625 -0.20156 -0.25047 -0.21784 -0.29213 C -0.21966 -0.29699 -0.22174 -0.30139 -0.22344 -0.30649 C -0.22474 -0.31088 -0.22474 -0.31621 -0.22656 -0.31991 C -0.22812 -0.32315 -0.2306 -0.32408 -0.23281 -0.32547 C -0.25729 -0.3419 -0.22943 -0.32037 -0.24713 -0.33426 L -0.24896 -0.30996 " pathEditMode="relative" rAng="0" ptsTypes="AAAAAAAAAA">
                                      <p:cBhvr>
                                        <p:cTn id="29" dur="2000" fill="hold"/>
                                        <p:tgtEl>
                                          <p:spTgt spid="45"/>
                                        </p:tgtEl>
                                        <p:attrNameLst>
                                          <p:attrName>ppt_x</p:attrName>
                                          <p:attrName>ppt_y</p:attrName>
                                        </p:attrNameLst>
                                      </p:cBhvr>
                                      <p:rCtr x="-12878" y="-16713"/>
                                    </p:animMotion>
                                  </p:childTnLst>
                                </p:cTn>
                              </p:par>
                              <p:par>
                                <p:cTn id="30" presetID="0" presetClass="path" presetSubtype="0" accel="50000" decel="50000" fill="hold" nodeType="withEffect">
                                  <p:stCondLst>
                                    <p:cond delay="0"/>
                                  </p:stCondLst>
                                  <p:childTnLst>
                                    <p:animMotion origin="layout" path="M -0.00755 0.00602 L -0.00755 0.00625 C 0.01901 0.06019 -0.00429 0.01135 0.0461 0.17269 L 0.05547 0.20255 C 0.05625 0.20972 0.05729 0.21667 0.05795 0.22385 C 0.0612 0.25602 0.05795 0.2426 0.06237 0.25834 L 0.06615 0.25718 L 0.06615 0.25741 " pathEditMode="relative" rAng="0" ptsTypes="AAAAAAAA">
                                      <p:cBhvr>
                                        <p:cTn id="31" dur="2000" fill="hold"/>
                                        <p:tgtEl>
                                          <p:spTgt spid="49"/>
                                        </p:tgtEl>
                                        <p:attrNameLst>
                                          <p:attrName>ppt_x</p:attrName>
                                          <p:attrName>ppt_y</p:attrName>
                                        </p:attrNameLst>
                                      </p:cBhvr>
                                      <p:rCtr x="3685" y="12616"/>
                                    </p:animMotion>
                                  </p:childTnLst>
                                </p:cTn>
                              </p:par>
                              <p:par>
                                <p:cTn id="32" presetID="0" presetClass="path" presetSubtype="0" accel="50000" decel="50000" fill="hold" nodeType="withEffect">
                                  <p:stCondLst>
                                    <p:cond delay="0"/>
                                  </p:stCondLst>
                                  <p:childTnLst>
                                    <p:animMotion origin="layout" path="M 0.00221 0.00695 L 0.00221 0.00718 C 0.00378 -0.00231 0.00495 -0.01203 0.00716 -0.02083 C 0.0375 -0.13981 0.06016 -0.2294 0.12721 -0.31203 C 0.13477 -0.32129 0.14323 -0.32847 0.14974 -0.33981 C 0.15456 -0.34838 0.15352 -0.34722 0.16289 -0.35648 C 0.16628 -0.35995 0.17005 -0.36227 0.17344 -0.36527 C 0.17969 -0.37106 0.17643 -0.37083 0.17917 -0.37083 L 0.17917 -0.3706 " pathEditMode="relative" rAng="0" ptsTypes="AAAAAAAAA">
                                      <p:cBhvr>
                                        <p:cTn id="33" dur="2000" fill="hold"/>
                                        <p:tgtEl>
                                          <p:spTgt spid="51"/>
                                        </p:tgtEl>
                                        <p:attrNameLst>
                                          <p:attrName>ppt_x</p:attrName>
                                          <p:attrName>ppt_y</p:attrName>
                                        </p:attrNameLst>
                                      </p:cBhvr>
                                      <p:rCtr x="8841" y="-18889"/>
                                    </p:animMotion>
                                  </p:childTnLst>
                                </p:cTn>
                              </p:par>
                              <p:par>
                                <p:cTn id="34" presetID="0" presetClass="path" presetSubtype="0" accel="50000" decel="50000" fill="hold" nodeType="withEffect">
                                  <p:stCondLst>
                                    <p:cond delay="0"/>
                                  </p:stCondLst>
                                  <p:childTnLst>
                                    <p:animMotion origin="layout" path="M 0.00169 0.03403 L 0.00169 0.03426 C 0.0125 0.03287 0.02331 0.03125 0.03411 0.03056 C 0.04661 0.02986 0.05911 0.03056 0.07161 0.0294 C 0.19805 0.01852 0.07799 0.02269 0.19727 0.0206 C 0.20456 0.01945 0.21172 0.01759 0.21914 0.01713 C 0.23281 0.01644 0.23477 0.01783 0.24661 0.02176 C 0.25195 0.0213 0.25742 0.0213 0.26289 0.0206 C 0.26367 0.02037 0.26458 0.01991 0.26536 0.01945 C 0.26667 0.01852 0.26914 0.0162 0.26914 0.01644 L 0.26914 0.0162 " pathEditMode="relative" rAng="0" ptsTypes="AAAAAAAAAAA">
                                      <p:cBhvr>
                                        <p:cTn id="35" dur="2000" fill="hold"/>
                                        <p:tgtEl>
                                          <p:spTgt spid="48"/>
                                        </p:tgtEl>
                                        <p:attrNameLst>
                                          <p:attrName>ppt_x</p:attrName>
                                          <p:attrName>ppt_y</p:attrName>
                                        </p:attrNameLst>
                                      </p:cBhvr>
                                      <p:rCtr x="13372" y="-880"/>
                                    </p:animMotion>
                                  </p:childTnLst>
                                </p:cTn>
                              </p:par>
                              <p:par>
                                <p:cTn id="36" presetID="0" presetClass="path" presetSubtype="0" accel="50000" decel="50000" fill="hold" nodeType="withEffect">
                                  <p:stCondLst>
                                    <p:cond delay="0"/>
                                  </p:stCondLst>
                                  <p:childTnLst>
                                    <p:animMotion origin="layout" path="M -0.01002 0.003 L -0.01002 0.00324 C -0.01094 0.02777 -0.01159 0.05254 -0.01263 0.07731 C -0.01302 0.08842 -0.01406 0.09953 -0.01445 0.11064 C -0.01992 0.25185 -0.01107 0.06435 -0.01823 0.21064 C -0.01875 0.26342 -0.01745 0.2699 -0.02135 0.31412 C -0.02174 0.31851 -0.02265 0.32291 -0.02331 0.32731 C -0.02448 0.33611 -0.02448 0.33518 -0.02643 0.34398 L -0.02695 0.41643 L -0.02695 0.41666 " pathEditMode="relative" rAng="0" ptsTypes="AAAAAAAAAA">
                                      <p:cBhvr>
                                        <p:cTn id="37" dur="2000" fill="hold"/>
                                        <p:tgtEl>
                                          <p:spTgt spid="40"/>
                                        </p:tgtEl>
                                        <p:attrNameLst>
                                          <p:attrName>ppt_x</p:attrName>
                                          <p:attrName>ppt_y</p:attrName>
                                        </p:attrNameLst>
                                      </p:cBhvr>
                                      <p:rCtr x="-846" y="20671"/>
                                    </p:animMotion>
                                  </p:childTnLst>
                                </p:cTn>
                              </p:par>
                              <p:par>
                                <p:cTn id="38" presetID="0" presetClass="path" presetSubtype="0" accel="50000" decel="50000" fill="hold" nodeType="withEffect">
                                  <p:stCondLst>
                                    <p:cond delay="0"/>
                                  </p:stCondLst>
                                  <p:childTnLst>
                                    <p:animMotion origin="layout" path="M -0.01068 0.00046 L -0.01068 0.00069 C -0.01954 0.02639 -0.01628 0.01852 -0.03763 0.05486 C -0.06524 0.10162 -0.06576 0.10301 -0.09388 0.13264 C -0.09623 0.13495 -0.0987 0.13727 -0.10131 0.13912 C -0.10352 0.14074 -0.10586 0.1412 -0.10821 0.14259 C -0.12136 0.14954 -0.11576 0.14907 -0.12188 0.14907 L -0.12188 0.1493 " pathEditMode="relative" rAng="0" ptsTypes="AAAAAAAA">
                                      <p:cBhvr>
                                        <p:cTn id="39" dur="2000" fill="hold"/>
                                        <p:tgtEl>
                                          <p:spTgt spid="37"/>
                                        </p:tgtEl>
                                        <p:attrNameLst>
                                          <p:attrName>ppt_x</p:attrName>
                                          <p:attrName>ppt_y</p:attrName>
                                        </p:attrNameLst>
                                      </p:cBhvr>
                                      <p:rCtr x="-5560" y="7431"/>
                                    </p:animMotion>
                                  </p:childTnLst>
                                </p:cTn>
                              </p:par>
                              <p:par>
                                <p:cTn id="40" presetID="0" presetClass="path" presetSubtype="0" accel="50000" decel="50000" fill="hold" nodeType="withEffect">
                                  <p:stCondLst>
                                    <p:cond delay="0"/>
                                  </p:stCondLst>
                                  <p:childTnLst>
                                    <p:animMotion origin="layout" path="M 0.00534 0.00718 L 0.00534 0.00741 C 0.01159 -0.00856 0.02331 -0.03981 0.03151 -0.05301 C 0.0401 -0.0669 0.04948 -0.07893 0.05898 -0.09074 C 0.06615 -0.09954 0.07396 -0.10648 0.08151 -0.11412 C 0.08203 -0.11458 0.08268 -0.11458 0.08333 -0.11505 C 0.08685 -0.11852 0.09596 -0.12986 0.09766 -0.13287 C 0.09896 -0.13518 0.10013 -0.1375 0.10143 -0.13958 C 0.10195 -0.14051 0.1026 -0.1412 0.10325 -0.1419 C 0.10573 -0.14375 0.10885 -0.14398 0.11081 -0.14745 L 0.11146 -0.14838 L 0.11211 -0.14838 " pathEditMode="relative" rAng="0" ptsTypes="AAAAAAAAAAAA">
                                      <p:cBhvr>
                                        <p:cTn id="41" dur="2000" fill="hold"/>
                                        <p:tgtEl>
                                          <p:spTgt spid="39"/>
                                        </p:tgtEl>
                                        <p:attrNameLst>
                                          <p:attrName>ppt_x</p:attrName>
                                          <p:attrName>ppt_y</p:attrName>
                                        </p:attrNameLst>
                                      </p:cBhvr>
                                      <p:rCtr x="5339" y="-7778"/>
                                    </p:animMotion>
                                  </p:childTnLst>
                                </p:cTn>
                              </p:par>
                              <p:par>
                                <p:cTn id="42" presetID="0" presetClass="path" presetSubtype="0" accel="50000" decel="50000" fill="hold" nodeType="withEffect">
                                  <p:stCondLst>
                                    <p:cond delay="0"/>
                                  </p:stCondLst>
                                  <p:childTnLst>
                                    <p:animMotion origin="layout" path="M 0.01068 -0.01435 L 0.01068 -0.01412 C 0.01641 -0.01157 0.02227 -0.0081 0.02813 -0.00556 C 0.03477 -0.00255 0.04193 -0.00301 0.04805 0.00231 C 0.06445 0.01574 0.07852 0.03681 0.09492 0.05 L 0.11432 0.06551 C 0.11563 0.06667 0.11693 0.06736 0.1181 0.06898 C 0.1224 0.07546 0.12669 0.08241 0.1306 0.09005 C 0.13373 0.0963 0.13763 0.10486 0.1418 0.10995 C 0.14818 0.11782 0.14388 0.11204 0.15052 0.11551 C 0.15208 0.1162 0.15352 0.11782 0.15495 0.11898 L 0.1556 0.11898 " pathEditMode="relative" rAng="0" ptsTypes="AAAAAAAAAAAA">
                                      <p:cBhvr>
                                        <p:cTn id="43" dur="2000" fill="hold"/>
                                        <p:tgtEl>
                                          <p:spTgt spid="33"/>
                                        </p:tgtEl>
                                        <p:attrNameLst>
                                          <p:attrName>ppt_x</p:attrName>
                                          <p:attrName>ppt_y</p:attrName>
                                        </p:attrNameLst>
                                      </p:cBhvr>
                                      <p:rCtr x="7240" y="6667"/>
                                    </p:animMotion>
                                  </p:childTnLst>
                                </p:cTn>
                              </p:par>
                              <p:par>
                                <p:cTn id="44" presetID="0" presetClass="path" presetSubtype="0" accel="50000" decel="50000" fill="hold" nodeType="withEffect">
                                  <p:stCondLst>
                                    <p:cond delay="0"/>
                                  </p:stCondLst>
                                  <p:childTnLst>
                                    <p:animMotion origin="layout" path="M 0.00873 -0.00116 L 0.00873 -0.00093 C 0.01198 0.0287 0.0142 0.05926 0.01862 0.08866 C 0.03386 0.18935 0.03659 0.16481 0.04545 0.24653 C 0.04792 0.26898 0.04532 0.29375 0.05117 0.31435 C 0.05261 0.31944 0.05157 0.31805 0.05365 0.31991 L 0.0543 0.31991 " pathEditMode="relative" rAng="0" ptsTypes="AAAAAAA">
                                      <p:cBhvr>
                                        <p:cTn id="45" dur="2000" fill="hold"/>
                                        <p:tgtEl>
                                          <p:spTgt spid="30"/>
                                        </p:tgtEl>
                                        <p:attrNameLst>
                                          <p:attrName>ppt_x</p:attrName>
                                          <p:attrName>ppt_y</p:attrName>
                                        </p:attrNameLst>
                                      </p:cBhvr>
                                      <p:rCtr x="2279" y="16042"/>
                                    </p:animMotion>
                                  </p:childTnLst>
                                </p:cTn>
                              </p:par>
                              <p:par>
                                <p:cTn id="46" presetID="0" presetClass="path" presetSubtype="0" accel="50000" decel="50000" fill="hold" nodeType="withEffect">
                                  <p:stCondLst>
                                    <p:cond delay="0"/>
                                  </p:stCondLst>
                                  <p:childTnLst>
                                    <p:animMotion origin="layout" path="M -0.00455 0.00579 L -0.00455 0.00602 C 0.02383 0.03611 -0.04023 -0.03264 0.05157 0.07454 C 0.06211 0.08681 0.13646 0.16435 0.15782 0.19885 C 0.16329 0.20764 0.1668 0.21922 0.17097 0.2301 C 0.1754 0.24144 0.17748 0.25648 0.18347 0.26551 C 0.20053 0.29074 0.15326 0.2213 0.20352 0.28773 C 0.20873 0.29468 0.22722 0.32778 0.23972 0.33889 C 0.2405 0.33959 0.24141 0.33959 0.24219 0.34005 C 0.24362 0.33773 0.24506 0.33542 0.24662 0.33334 C 0.2474 0.33218 0.24818 0.33079 0.24909 0.32986 C 0.25026 0.32894 0.25157 0.32801 0.25287 0.32778 C 0.25404 0.32732 0.25534 0.32778 0.25665 0.32778 L 0.25665 0.32801 " pathEditMode="relative" rAng="0" ptsTypes="AAAAAAAAAAAAAA">
                                      <p:cBhvr>
                                        <p:cTn id="47" dur="2000" fill="hold"/>
                                        <p:tgtEl>
                                          <p:spTgt spid="34"/>
                                        </p:tgtEl>
                                        <p:attrNameLst>
                                          <p:attrName>ppt_x</p:attrName>
                                          <p:attrName>ppt_y</p:attrName>
                                        </p:attrNameLst>
                                      </p:cBhvr>
                                      <p:rCtr x="13060" y="16713"/>
                                    </p:animMotion>
                                  </p:childTnLst>
                                </p:cTn>
                              </p:par>
                              <p:par>
                                <p:cTn id="48" presetID="0" presetClass="path" presetSubtype="0" accel="50000" decel="50000" fill="hold" nodeType="withEffect">
                                  <p:stCondLst>
                                    <p:cond delay="0"/>
                                  </p:stCondLst>
                                  <p:childTnLst>
                                    <p:animMotion origin="layout" path="M 0.02187 -0.01505 L 0.02187 -0.01481 C 0.01705 0.0294 0.01458 0.07477 0.00742 0.11829 C 0.00169 0.15324 -0.00729 0.2125 -0.01576 0.25162 C -0.02071 0.27431 -0.0267 0.2963 -0.03138 0.31945 C -0.04805 0.40232 -0.02644 0.29884 -0.03698 0.34167 C -0.04154 0.36042 -0.04466 0.38032 -0.05013 0.39838 C -0.05391 0.41088 -0.0513 0.41042 -0.05443 0.41042 L -0.05443 0.41065 " pathEditMode="relative" rAng="0" ptsTypes="AAAAAAAAA">
                                      <p:cBhvr>
                                        <p:cTn id="49" dur="2000" fill="hold"/>
                                        <p:tgtEl>
                                          <p:spTgt spid="31"/>
                                        </p:tgtEl>
                                        <p:attrNameLst>
                                          <p:attrName>ppt_x</p:attrName>
                                          <p:attrName>ppt_y</p:attrName>
                                        </p:attrNameLst>
                                      </p:cBhvr>
                                      <p:rCtr x="-3815" y="21273"/>
                                    </p:animMotion>
                                  </p:childTnLst>
                                </p:cTn>
                              </p:par>
                              <p:par>
                                <p:cTn id="50" presetID="0" presetClass="path" presetSubtype="0" accel="50000" decel="50000" fill="hold" nodeType="withEffect">
                                  <p:stCondLst>
                                    <p:cond delay="0"/>
                                  </p:stCondLst>
                                  <p:childTnLst>
                                    <p:animMotion origin="layout" path="M 0.00807 -0.0081 L 0.00807 -0.00787 C 0.02943 0.17176 0.02474 0.10926 0.0349 0.26968 C 0.03503 0.27222 0.0349 0.27477 0.0349 0.27755 L 0.0349 0.27292 " pathEditMode="relative" rAng="0" ptsTypes="AAAAA">
                                      <p:cBhvr>
                                        <p:cTn id="51" dur="2000" fill="hold"/>
                                        <p:tgtEl>
                                          <p:spTgt spid="36"/>
                                        </p:tgtEl>
                                        <p:attrNameLst>
                                          <p:attrName>ppt_x</p:attrName>
                                          <p:attrName>ppt_y</p:attrName>
                                        </p:attrNameLst>
                                      </p:cBhvr>
                                      <p:rCtr x="1341" y="14282"/>
                                    </p:animMotion>
                                  </p:childTnLst>
                                </p:cTn>
                              </p:par>
                              <p:par>
                                <p:cTn id="52" presetID="0" presetClass="path" presetSubtype="0" accel="50000" decel="50000" fill="hold" nodeType="withEffect">
                                  <p:stCondLst>
                                    <p:cond delay="0"/>
                                  </p:stCondLst>
                                  <p:childTnLst>
                                    <p:animMotion origin="layout" path="M -0.00117 -0.00764 L -0.00117 -0.00741 C 0.01836 0.02708 0.0168 0.02292 0.04193 0.0956 C 0.053 0.12755 0.09206 0.2507 0.10196 0.3044 C 0.10704 0.33218 0.10912 0.36158 0.1125 0.39005 C 0.11433 0.40486 0.11589 0.40278 0.10938 0.40116 C 0.10691 0.40162 0.10339 0.39861 0.10196 0.40232 C 0.10066 0.40556 0.10521 0.42732 0.10573 0.43009 L 0.10625 0.43796 L 0.10625 0.4382 " pathEditMode="relative" rAng="0" ptsTypes="AAAAAAAAAA">
                                      <p:cBhvr>
                                        <p:cTn id="53" dur="2000" fill="hold"/>
                                        <p:tgtEl>
                                          <p:spTgt spid="35"/>
                                        </p:tgtEl>
                                        <p:attrNameLst>
                                          <p:attrName>ppt_x</p:attrName>
                                          <p:attrName>ppt_y</p:attrName>
                                        </p:attrNameLst>
                                      </p:cBhvr>
                                      <p:rCtr x="5755" y="2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191073" y="122205"/>
            <a:ext cx="8581303" cy="1015939"/>
          </a:xfrm>
        </p:spPr>
        <p:txBody>
          <a:bodyPr anchor="b">
            <a:normAutofit/>
          </a:bodyPr>
          <a:lstStyle/>
          <a:p>
            <a:r>
              <a:rPr lang="en-US" dirty="0">
                <a:latin typeface="Aharoni" panose="02010803020104030203" pitchFamily="2" charset="-79"/>
                <a:cs typeface="Aharoni" panose="02010803020104030203" pitchFamily="2" charset="-79"/>
              </a:rPr>
              <a:t>Methods – Pre-Processing</a:t>
            </a:r>
          </a:p>
        </p:txBody>
      </p:sp>
      <p:pic>
        <p:nvPicPr>
          <p:cNvPr id="1026" name="Picture 2" descr="GitHub - soedinglab/MMseqs2: MMseqs2: ultra fast and sensitive search and  clustering suite">
            <a:extLst>
              <a:ext uri="{FF2B5EF4-FFF2-40B4-BE49-F238E27FC236}">
                <a16:creationId xmlns:a16="http://schemas.microsoft.com/office/drawing/2014/main" id="{D092120A-CC13-ACE0-E411-3217D444E3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03047" y="954751"/>
            <a:ext cx="1652994" cy="1170097"/>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C7E3B8EA-08A6-421F-AD4F-D4239BB823E1}"/>
              </a:ext>
            </a:extLst>
          </p:cNvPr>
          <p:cNvSpPr/>
          <p:nvPr/>
        </p:nvSpPr>
        <p:spPr>
          <a:xfrm>
            <a:off x="3670466" y="2126848"/>
            <a:ext cx="1787148" cy="1448231"/>
          </a:xfrm>
          <a:prstGeom prst="ellipse">
            <a:avLst/>
          </a:prstGeom>
          <a:solidFill>
            <a:schemeClr val="accent1">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Oval 13">
            <a:extLst>
              <a:ext uri="{FF2B5EF4-FFF2-40B4-BE49-F238E27FC236}">
                <a16:creationId xmlns:a16="http://schemas.microsoft.com/office/drawing/2014/main" id="{5F3C496C-AC02-BA50-2910-0292CA8A47EC}"/>
              </a:ext>
            </a:extLst>
          </p:cNvPr>
          <p:cNvSpPr/>
          <p:nvPr/>
        </p:nvSpPr>
        <p:spPr>
          <a:xfrm>
            <a:off x="4933515" y="3933442"/>
            <a:ext cx="1787148" cy="1448231"/>
          </a:xfrm>
          <a:prstGeom prst="ellipse">
            <a:avLst/>
          </a:prstGeom>
          <a:solidFill>
            <a:schemeClr val="dk1">
              <a:alpha val="4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17" name="Oval 16">
            <a:extLst>
              <a:ext uri="{FF2B5EF4-FFF2-40B4-BE49-F238E27FC236}">
                <a16:creationId xmlns:a16="http://schemas.microsoft.com/office/drawing/2014/main" id="{20AC08B3-7F56-C3F3-4CD3-3262F100EEC7}"/>
              </a:ext>
            </a:extLst>
          </p:cNvPr>
          <p:cNvSpPr/>
          <p:nvPr/>
        </p:nvSpPr>
        <p:spPr>
          <a:xfrm>
            <a:off x="6686441" y="2518878"/>
            <a:ext cx="1787148" cy="1448231"/>
          </a:xfrm>
          <a:prstGeom prst="ellipse">
            <a:avLst/>
          </a:prstGeom>
          <a:solidFill>
            <a:schemeClr val="accent3">
              <a:alpha val="29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19" name="Oval 18">
            <a:extLst>
              <a:ext uri="{FF2B5EF4-FFF2-40B4-BE49-F238E27FC236}">
                <a16:creationId xmlns:a16="http://schemas.microsoft.com/office/drawing/2014/main" id="{AE8569AF-30E7-092D-E557-43A97F9B4126}"/>
              </a:ext>
            </a:extLst>
          </p:cNvPr>
          <p:cNvSpPr/>
          <p:nvPr/>
        </p:nvSpPr>
        <p:spPr>
          <a:xfrm>
            <a:off x="6358824" y="5046469"/>
            <a:ext cx="1320655" cy="1099169"/>
          </a:xfrm>
          <a:prstGeom prst="ellipse">
            <a:avLst/>
          </a:prstGeom>
          <a:solidFill>
            <a:schemeClr val="accent2">
              <a:alpha val="3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20" name="Oval 19">
            <a:extLst>
              <a:ext uri="{FF2B5EF4-FFF2-40B4-BE49-F238E27FC236}">
                <a16:creationId xmlns:a16="http://schemas.microsoft.com/office/drawing/2014/main" id="{5CB94936-14E0-B727-DF69-EACDB495C604}"/>
              </a:ext>
            </a:extLst>
          </p:cNvPr>
          <p:cNvSpPr/>
          <p:nvPr/>
        </p:nvSpPr>
        <p:spPr>
          <a:xfrm>
            <a:off x="4125749" y="2256965"/>
            <a:ext cx="377297" cy="3115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1" name="Oval 20">
            <a:extLst>
              <a:ext uri="{FF2B5EF4-FFF2-40B4-BE49-F238E27FC236}">
                <a16:creationId xmlns:a16="http://schemas.microsoft.com/office/drawing/2014/main" id="{50B79AEB-0AD3-420F-D9D3-6009A2C4BAF8}"/>
              </a:ext>
            </a:extLst>
          </p:cNvPr>
          <p:cNvSpPr/>
          <p:nvPr/>
        </p:nvSpPr>
        <p:spPr>
          <a:xfrm>
            <a:off x="4621431" y="2506699"/>
            <a:ext cx="377297" cy="3115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Oval 21">
            <a:extLst>
              <a:ext uri="{FF2B5EF4-FFF2-40B4-BE49-F238E27FC236}">
                <a16:creationId xmlns:a16="http://schemas.microsoft.com/office/drawing/2014/main" id="{E1A743B7-7FB9-396B-2BB6-BA01E7330149}"/>
              </a:ext>
            </a:extLst>
          </p:cNvPr>
          <p:cNvSpPr/>
          <p:nvPr/>
        </p:nvSpPr>
        <p:spPr>
          <a:xfrm>
            <a:off x="3821829" y="2691048"/>
            <a:ext cx="377297" cy="3115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Oval 22">
            <a:extLst>
              <a:ext uri="{FF2B5EF4-FFF2-40B4-BE49-F238E27FC236}">
                <a16:creationId xmlns:a16="http://schemas.microsoft.com/office/drawing/2014/main" id="{266C9D65-8E6F-EB74-AEE1-0AC592C6FB89}"/>
              </a:ext>
            </a:extLst>
          </p:cNvPr>
          <p:cNvSpPr/>
          <p:nvPr/>
        </p:nvSpPr>
        <p:spPr>
          <a:xfrm>
            <a:off x="4207439" y="3128633"/>
            <a:ext cx="377297" cy="3115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Oval 23">
            <a:extLst>
              <a:ext uri="{FF2B5EF4-FFF2-40B4-BE49-F238E27FC236}">
                <a16:creationId xmlns:a16="http://schemas.microsoft.com/office/drawing/2014/main" id="{CC7F10AE-6172-48B6-648C-7578D5ED80FA}"/>
              </a:ext>
            </a:extLst>
          </p:cNvPr>
          <p:cNvSpPr/>
          <p:nvPr/>
        </p:nvSpPr>
        <p:spPr>
          <a:xfrm>
            <a:off x="4763509" y="3118208"/>
            <a:ext cx="377297" cy="3115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6" name="Oval 25">
            <a:extLst>
              <a:ext uri="{FF2B5EF4-FFF2-40B4-BE49-F238E27FC236}">
                <a16:creationId xmlns:a16="http://schemas.microsoft.com/office/drawing/2014/main" id="{2B454921-8D47-91C3-2D47-EB96BB16CA70}"/>
              </a:ext>
            </a:extLst>
          </p:cNvPr>
          <p:cNvSpPr/>
          <p:nvPr/>
        </p:nvSpPr>
        <p:spPr>
          <a:xfrm>
            <a:off x="5126887" y="4429376"/>
            <a:ext cx="377297" cy="3115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27" name="Oval 26">
            <a:extLst>
              <a:ext uri="{FF2B5EF4-FFF2-40B4-BE49-F238E27FC236}">
                <a16:creationId xmlns:a16="http://schemas.microsoft.com/office/drawing/2014/main" id="{13713491-B95A-DA0B-D903-C4351C6135E6}"/>
              </a:ext>
            </a:extLst>
          </p:cNvPr>
          <p:cNvSpPr/>
          <p:nvPr/>
        </p:nvSpPr>
        <p:spPr>
          <a:xfrm>
            <a:off x="5455129" y="4022856"/>
            <a:ext cx="377297" cy="3115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28" name="Oval 27">
            <a:extLst>
              <a:ext uri="{FF2B5EF4-FFF2-40B4-BE49-F238E27FC236}">
                <a16:creationId xmlns:a16="http://schemas.microsoft.com/office/drawing/2014/main" id="{9B0CF55E-BE24-6202-42B2-AE8FAF5A7BE0}"/>
              </a:ext>
            </a:extLst>
          </p:cNvPr>
          <p:cNvSpPr/>
          <p:nvPr/>
        </p:nvSpPr>
        <p:spPr>
          <a:xfrm>
            <a:off x="5987605" y="4426769"/>
            <a:ext cx="377297" cy="3115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29" name="Oval 28">
            <a:extLst>
              <a:ext uri="{FF2B5EF4-FFF2-40B4-BE49-F238E27FC236}">
                <a16:creationId xmlns:a16="http://schemas.microsoft.com/office/drawing/2014/main" id="{1430E721-4BB4-7827-F628-127FA1C2FC8F}"/>
              </a:ext>
            </a:extLst>
          </p:cNvPr>
          <p:cNvSpPr/>
          <p:nvPr/>
        </p:nvSpPr>
        <p:spPr>
          <a:xfrm>
            <a:off x="5414665" y="4921766"/>
            <a:ext cx="377297" cy="3115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42" name="Oval 41">
            <a:extLst>
              <a:ext uri="{FF2B5EF4-FFF2-40B4-BE49-F238E27FC236}">
                <a16:creationId xmlns:a16="http://schemas.microsoft.com/office/drawing/2014/main" id="{9491A5B6-1FE8-462F-74B9-7CABD8C7A788}"/>
              </a:ext>
            </a:extLst>
          </p:cNvPr>
          <p:cNvSpPr/>
          <p:nvPr/>
        </p:nvSpPr>
        <p:spPr>
          <a:xfrm>
            <a:off x="5956066" y="4873003"/>
            <a:ext cx="377297" cy="3115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L"/>
          </a:p>
        </p:txBody>
      </p:sp>
      <p:sp>
        <p:nvSpPr>
          <p:cNvPr id="43" name="Oval 42">
            <a:extLst>
              <a:ext uri="{FF2B5EF4-FFF2-40B4-BE49-F238E27FC236}">
                <a16:creationId xmlns:a16="http://schemas.microsoft.com/office/drawing/2014/main" id="{3316A057-B220-F3B9-ABCD-1300B2A8B36B}"/>
              </a:ext>
            </a:extLst>
          </p:cNvPr>
          <p:cNvSpPr/>
          <p:nvPr/>
        </p:nvSpPr>
        <p:spPr>
          <a:xfrm>
            <a:off x="6451237" y="5533659"/>
            <a:ext cx="377297" cy="3115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44" name="Oval 43">
            <a:extLst>
              <a:ext uri="{FF2B5EF4-FFF2-40B4-BE49-F238E27FC236}">
                <a16:creationId xmlns:a16="http://schemas.microsoft.com/office/drawing/2014/main" id="{4C481D56-0836-114E-675C-98431D2A14E2}"/>
              </a:ext>
            </a:extLst>
          </p:cNvPr>
          <p:cNvSpPr/>
          <p:nvPr/>
        </p:nvSpPr>
        <p:spPr>
          <a:xfrm>
            <a:off x="6972943" y="5698909"/>
            <a:ext cx="377297" cy="3115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a:p>
        </p:txBody>
      </p:sp>
      <p:cxnSp>
        <p:nvCxnSpPr>
          <p:cNvPr id="46" name="Straight Connector 45">
            <a:extLst>
              <a:ext uri="{FF2B5EF4-FFF2-40B4-BE49-F238E27FC236}">
                <a16:creationId xmlns:a16="http://schemas.microsoft.com/office/drawing/2014/main" id="{D0EA82CF-D274-9926-4918-E5A38F0825B3}"/>
              </a:ext>
            </a:extLst>
          </p:cNvPr>
          <p:cNvCxnSpPr>
            <a:cxnSpLocks/>
          </p:cNvCxnSpPr>
          <p:nvPr/>
        </p:nvCxnSpPr>
        <p:spPr>
          <a:xfrm>
            <a:off x="4314397" y="2412757"/>
            <a:ext cx="635480" cy="7999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71D2031-AB0C-0099-7181-674A827AFABA}"/>
              </a:ext>
            </a:extLst>
          </p:cNvPr>
          <p:cNvCxnSpPr>
            <a:endCxn id="22" idx="2"/>
          </p:cNvCxnSpPr>
          <p:nvPr/>
        </p:nvCxnSpPr>
        <p:spPr>
          <a:xfrm flipH="1">
            <a:off x="3821829" y="2691048"/>
            <a:ext cx="994688" cy="1557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6A9CEB36-BB15-AA33-CC42-168685AE579C}"/>
              </a:ext>
            </a:extLst>
          </p:cNvPr>
          <p:cNvCxnSpPr>
            <a:stCxn id="23" idx="0"/>
            <a:endCxn id="20" idx="0"/>
          </p:cNvCxnSpPr>
          <p:nvPr/>
        </p:nvCxnSpPr>
        <p:spPr>
          <a:xfrm flipH="1" flipV="1">
            <a:off x="4314398" y="2256965"/>
            <a:ext cx="81690" cy="87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CA165BC-99D5-0C49-3003-7479248FECCE}"/>
              </a:ext>
            </a:extLst>
          </p:cNvPr>
          <p:cNvCxnSpPr/>
          <p:nvPr/>
        </p:nvCxnSpPr>
        <p:spPr>
          <a:xfrm flipH="1" flipV="1">
            <a:off x="4854974" y="2528756"/>
            <a:ext cx="81690" cy="87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69F9B24-CB37-2DD6-D957-57BA8C2CEAAF}"/>
              </a:ext>
            </a:extLst>
          </p:cNvPr>
          <p:cNvCxnSpPr>
            <a:cxnSpLocks/>
          </p:cNvCxnSpPr>
          <p:nvPr/>
        </p:nvCxnSpPr>
        <p:spPr>
          <a:xfrm flipH="1" flipV="1">
            <a:off x="4018426" y="2818283"/>
            <a:ext cx="530062" cy="462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1F1E393-1031-9E2C-C15A-D47C5A6E8326}"/>
              </a:ext>
            </a:extLst>
          </p:cNvPr>
          <p:cNvCxnSpPr>
            <a:cxnSpLocks/>
          </p:cNvCxnSpPr>
          <p:nvPr/>
        </p:nvCxnSpPr>
        <p:spPr>
          <a:xfrm flipV="1">
            <a:off x="4548488" y="2662491"/>
            <a:ext cx="286376" cy="6185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B9D35C07-B0F6-94B4-8293-F24A4FC0069A}"/>
              </a:ext>
            </a:extLst>
          </p:cNvPr>
          <p:cNvCxnSpPr>
            <a:cxnSpLocks/>
          </p:cNvCxnSpPr>
          <p:nvPr/>
        </p:nvCxnSpPr>
        <p:spPr>
          <a:xfrm flipV="1">
            <a:off x="4548488" y="3212696"/>
            <a:ext cx="433821" cy="683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8EDBF18B-D90B-4955-8FF1-0B81A7A04AAC}"/>
              </a:ext>
            </a:extLst>
          </p:cNvPr>
          <p:cNvCxnSpPr>
            <a:cxnSpLocks/>
          </p:cNvCxnSpPr>
          <p:nvPr/>
        </p:nvCxnSpPr>
        <p:spPr>
          <a:xfrm flipH="1" flipV="1">
            <a:off x="4044514" y="2810893"/>
            <a:ext cx="905174" cy="418895"/>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F362C89B-D52A-1715-7BCE-6B732C7C2ABF}"/>
              </a:ext>
            </a:extLst>
          </p:cNvPr>
          <p:cNvCxnSpPr>
            <a:cxnSpLocks/>
          </p:cNvCxnSpPr>
          <p:nvPr/>
        </p:nvCxnSpPr>
        <p:spPr>
          <a:xfrm flipV="1">
            <a:off x="4016335" y="2461619"/>
            <a:ext cx="227334" cy="332533"/>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BB6F0A7-3527-A01F-7179-3EE9B75761DC}"/>
              </a:ext>
            </a:extLst>
          </p:cNvPr>
          <p:cNvCxnSpPr>
            <a:cxnSpLocks/>
          </p:cNvCxnSpPr>
          <p:nvPr/>
        </p:nvCxnSpPr>
        <p:spPr>
          <a:xfrm flipH="1" flipV="1">
            <a:off x="4494475" y="2385621"/>
            <a:ext cx="231058" cy="2497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5" name="Straight Connector 1024">
            <a:extLst>
              <a:ext uri="{FF2B5EF4-FFF2-40B4-BE49-F238E27FC236}">
                <a16:creationId xmlns:a16="http://schemas.microsoft.com/office/drawing/2014/main" id="{E0DC778D-AD86-1FEA-56C6-54DE52301132}"/>
              </a:ext>
            </a:extLst>
          </p:cNvPr>
          <p:cNvCxnSpPr>
            <a:cxnSpLocks/>
          </p:cNvCxnSpPr>
          <p:nvPr/>
        </p:nvCxnSpPr>
        <p:spPr>
          <a:xfrm flipH="1" flipV="1">
            <a:off x="5050809" y="3356752"/>
            <a:ext cx="487065" cy="688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8" name="Straight Connector 1027">
            <a:extLst>
              <a:ext uri="{FF2B5EF4-FFF2-40B4-BE49-F238E27FC236}">
                <a16:creationId xmlns:a16="http://schemas.microsoft.com/office/drawing/2014/main" id="{B0C060E9-EAD6-00FB-EC03-CB725D4353CB}"/>
              </a:ext>
            </a:extLst>
          </p:cNvPr>
          <p:cNvCxnSpPr>
            <a:cxnSpLocks/>
          </p:cNvCxnSpPr>
          <p:nvPr/>
        </p:nvCxnSpPr>
        <p:spPr>
          <a:xfrm>
            <a:off x="5651218" y="4119878"/>
            <a:ext cx="477398" cy="457200"/>
          </a:xfrm>
          <a:prstGeom prst="line">
            <a:avLst/>
          </a:prstGeom>
        </p:spPr>
        <p:style>
          <a:lnRef idx="2">
            <a:schemeClr val="dk1"/>
          </a:lnRef>
          <a:fillRef idx="0">
            <a:schemeClr val="dk1"/>
          </a:fillRef>
          <a:effectRef idx="1">
            <a:schemeClr val="dk1"/>
          </a:effectRef>
          <a:fontRef idx="minor">
            <a:schemeClr val="tx1"/>
          </a:fontRef>
        </p:style>
      </p:cxnSp>
      <p:cxnSp>
        <p:nvCxnSpPr>
          <p:cNvPr id="1029" name="Straight Connector 1028">
            <a:extLst>
              <a:ext uri="{FF2B5EF4-FFF2-40B4-BE49-F238E27FC236}">
                <a16:creationId xmlns:a16="http://schemas.microsoft.com/office/drawing/2014/main" id="{5DA8DA88-0C67-8D2A-1348-B1F3A908715A}"/>
              </a:ext>
            </a:extLst>
          </p:cNvPr>
          <p:cNvCxnSpPr>
            <a:cxnSpLocks/>
          </p:cNvCxnSpPr>
          <p:nvPr/>
        </p:nvCxnSpPr>
        <p:spPr>
          <a:xfrm>
            <a:off x="5265485" y="4571595"/>
            <a:ext cx="477398" cy="457200"/>
          </a:xfrm>
          <a:prstGeom prst="line">
            <a:avLst/>
          </a:prstGeom>
        </p:spPr>
        <p:style>
          <a:lnRef idx="2">
            <a:schemeClr val="dk1"/>
          </a:lnRef>
          <a:fillRef idx="0">
            <a:schemeClr val="dk1"/>
          </a:fillRef>
          <a:effectRef idx="1">
            <a:schemeClr val="dk1"/>
          </a:effectRef>
          <a:fontRef idx="minor">
            <a:schemeClr val="tx1"/>
          </a:fontRef>
        </p:style>
      </p:cxnSp>
      <p:cxnSp>
        <p:nvCxnSpPr>
          <p:cNvPr id="1031" name="Straight Connector 1030">
            <a:extLst>
              <a:ext uri="{FF2B5EF4-FFF2-40B4-BE49-F238E27FC236}">
                <a16:creationId xmlns:a16="http://schemas.microsoft.com/office/drawing/2014/main" id="{59EB487C-62E8-58AC-9C73-0946DA0B5747}"/>
              </a:ext>
            </a:extLst>
          </p:cNvPr>
          <p:cNvCxnSpPr>
            <a:cxnSpLocks/>
          </p:cNvCxnSpPr>
          <p:nvPr/>
        </p:nvCxnSpPr>
        <p:spPr>
          <a:xfrm flipH="1">
            <a:off x="5346238" y="4206965"/>
            <a:ext cx="272167" cy="345451"/>
          </a:xfrm>
          <a:prstGeom prst="line">
            <a:avLst/>
          </a:prstGeom>
        </p:spPr>
        <p:style>
          <a:lnRef idx="2">
            <a:schemeClr val="dk1"/>
          </a:lnRef>
          <a:fillRef idx="0">
            <a:schemeClr val="dk1"/>
          </a:fillRef>
          <a:effectRef idx="1">
            <a:schemeClr val="dk1"/>
          </a:effectRef>
          <a:fontRef idx="minor">
            <a:schemeClr val="tx1"/>
          </a:fontRef>
        </p:style>
      </p:cxnSp>
      <p:cxnSp>
        <p:nvCxnSpPr>
          <p:cNvPr id="1034" name="Straight Connector 1033">
            <a:extLst>
              <a:ext uri="{FF2B5EF4-FFF2-40B4-BE49-F238E27FC236}">
                <a16:creationId xmlns:a16="http://schemas.microsoft.com/office/drawing/2014/main" id="{468429E7-A15B-74CF-7AEA-A9B62111440A}"/>
              </a:ext>
            </a:extLst>
          </p:cNvPr>
          <p:cNvCxnSpPr>
            <a:cxnSpLocks/>
          </p:cNvCxnSpPr>
          <p:nvPr/>
        </p:nvCxnSpPr>
        <p:spPr>
          <a:xfrm>
            <a:off x="5258148" y="4532751"/>
            <a:ext cx="796547" cy="58510"/>
          </a:xfrm>
          <a:prstGeom prst="line">
            <a:avLst/>
          </a:prstGeom>
        </p:spPr>
        <p:style>
          <a:lnRef idx="2">
            <a:schemeClr val="dk1"/>
          </a:lnRef>
          <a:fillRef idx="0">
            <a:schemeClr val="dk1"/>
          </a:fillRef>
          <a:effectRef idx="1">
            <a:schemeClr val="dk1"/>
          </a:effectRef>
          <a:fontRef idx="minor">
            <a:schemeClr val="tx1"/>
          </a:fontRef>
        </p:style>
      </p:cxnSp>
      <p:cxnSp>
        <p:nvCxnSpPr>
          <p:cNvPr id="1036" name="Straight Connector 1035">
            <a:extLst>
              <a:ext uri="{FF2B5EF4-FFF2-40B4-BE49-F238E27FC236}">
                <a16:creationId xmlns:a16="http://schemas.microsoft.com/office/drawing/2014/main" id="{F90D2268-E583-8140-599A-8DD6A54C4C0D}"/>
              </a:ext>
            </a:extLst>
          </p:cNvPr>
          <p:cNvCxnSpPr>
            <a:cxnSpLocks/>
          </p:cNvCxnSpPr>
          <p:nvPr/>
        </p:nvCxnSpPr>
        <p:spPr>
          <a:xfrm flipV="1">
            <a:off x="5598731" y="4595712"/>
            <a:ext cx="576027" cy="603831"/>
          </a:xfrm>
          <a:prstGeom prst="line">
            <a:avLst/>
          </a:prstGeom>
        </p:spPr>
        <p:style>
          <a:lnRef idx="2">
            <a:schemeClr val="dk1"/>
          </a:lnRef>
          <a:fillRef idx="0">
            <a:schemeClr val="dk1"/>
          </a:fillRef>
          <a:effectRef idx="1">
            <a:schemeClr val="dk1"/>
          </a:effectRef>
          <a:fontRef idx="minor">
            <a:schemeClr val="tx1"/>
          </a:fontRef>
        </p:style>
      </p:cxnSp>
      <p:cxnSp>
        <p:nvCxnSpPr>
          <p:cNvPr id="1038" name="Straight Connector 1037">
            <a:extLst>
              <a:ext uri="{FF2B5EF4-FFF2-40B4-BE49-F238E27FC236}">
                <a16:creationId xmlns:a16="http://schemas.microsoft.com/office/drawing/2014/main" id="{2FF06A6A-72E4-0B16-5211-AE88F0134C4B}"/>
              </a:ext>
            </a:extLst>
          </p:cNvPr>
          <p:cNvCxnSpPr>
            <a:cxnSpLocks/>
          </p:cNvCxnSpPr>
          <p:nvPr/>
        </p:nvCxnSpPr>
        <p:spPr>
          <a:xfrm flipV="1">
            <a:off x="6177966" y="4591261"/>
            <a:ext cx="0" cy="446234"/>
          </a:xfrm>
          <a:prstGeom prst="line">
            <a:avLst/>
          </a:prstGeom>
        </p:spPr>
        <p:style>
          <a:lnRef idx="2">
            <a:schemeClr val="dk1"/>
          </a:lnRef>
          <a:fillRef idx="0">
            <a:schemeClr val="dk1"/>
          </a:fillRef>
          <a:effectRef idx="1">
            <a:schemeClr val="dk1"/>
          </a:effectRef>
          <a:fontRef idx="minor">
            <a:schemeClr val="tx1"/>
          </a:fontRef>
        </p:style>
      </p:cxnSp>
      <p:cxnSp>
        <p:nvCxnSpPr>
          <p:cNvPr id="1040" name="Straight Connector 1039">
            <a:extLst>
              <a:ext uri="{FF2B5EF4-FFF2-40B4-BE49-F238E27FC236}">
                <a16:creationId xmlns:a16="http://schemas.microsoft.com/office/drawing/2014/main" id="{5BE70BC1-425C-A701-4780-4C4821404537}"/>
              </a:ext>
            </a:extLst>
          </p:cNvPr>
          <p:cNvCxnSpPr>
            <a:cxnSpLocks/>
          </p:cNvCxnSpPr>
          <p:nvPr/>
        </p:nvCxnSpPr>
        <p:spPr>
          <a:xfrm>
            <a:off x="5576541" y="5092763"/>
            <a:ext cx="553378" cy="21405"/>
          </a:xfrm>
          <a:prstGeom prst="line">
            <a:avLst/>
          </a:prstGeom>
        </p:spPr>
        <p:style>
          <a:lnRef idx="2">
            <a:schemeClr val="dk1"/>
          </a:lnRef>
          <a:fillRef idx="0">
            <a:schemeClr val="dk1"/>
          </a:fillRef>
          <a:effectRef idx="1">
            <a:schemeClr val="dk1"/>
          </a:effectRef>
          <a:fontRef idx="minor">
            <a:schemeClr val="tx1"/>
          </a:fontRef>
        </p:style>
      </p:cxnSp>
      <p:cxnSp>
        <p:nvCxnSpPr>
          <p:cNvPr id="1042" name="Straight Connector 1041">
            <a:extLst>
              <a:ext uri="{FF2B5EF4-FFF2-40B4-BE49-F238E27FC236}">
                <a16:creationId xmlns:a16="http://schemas.microsoft.com/office/drawing/2014/main" id="{817D9EDF-A53F-4EB3-059A-702E06F0384D}"/>
              </a:ext>
            </a:extLst>
          </p:cNvPr>
          <p:cNvCxnSpPr>
            <a:cxnSpLocks/>
          </p:cNvCxnSpPr>
          <p:nvPr/>
        </p:nvCxnSpPr>
        <p:spPr>
          <a:xfrm>
            <a:off x="5251731" y="4542407"/>
            <a:ext cx="820252" cy="391535"/>
          </a:xfrm>
          <a:prstGeom prst="line">
            <a:avLst/>
          </a:prstGeom>
        </p:spPr>
        <p:style>
          <a:lnRef idx="2">
            <a:schemeClr val="dk1"/>
          </a:lnRef>
          <a:fillRef idx="0">
            <a:schemeClr val="dk1"/>
          </a:fillRef>
          <a:effectRef idx="1">
            <a:schemeClr val="dk1"/>
          </a:effectRef>
          <a:fontRef idx="minor">
            <a:schemeClr val="tx1"/>
          </a:fontRef>
        </p:style>
      </p:cxnSp>
      <p:cxnSp>
        <p:nvCxnSpPr>
          <p:cNvPr id="1044" name="Straight Connector 1043">
            <a:extLst>
              <a:ext uri="{FF2B5EF4-FFF2-40B4-BE49-F238E27FC236}">
                <a16:creationId xmlns:a16="http://schemas.microsoft.com/office/drawing/2014/main" id="{E83428AF-5CA4-CE9B-5444-08D8C47527C3}"/>
              </a:ext>
            </a:extLst>
          </p:cNvPr>
          <p:cNvCxnSpPr>
            <a:cxnSpLocks/>
          </p:cNvCxnSpPr>
          <p:nvPr/>
        </p:nvCxnSpPr>
        <p:spPr>
          <a:xfrm>
            <a:off x="5729006" y="4216945"/>
            <a:ext cx="297539" cy="689506"/>
          </a:xfrm>
          <a:prstGeom prst="line">
            <a:avLst/>
          </a:prstGeom>
        </p:spPr>
        <p:style>
          <a:lnRef idx="2">
            <a:schemeClr val="dk1"/>
          </a:lnRef>
          <a:fillRef idx="0">
            <a:schemeClr val="dk1"/>
          </a:fillRef>
          <a:effectRef idx="1">
            <a:schemeClr val="dk1"/>
          </a:effectRef>
          <a:fontRef idx="minor">
            <a:schemeClr val="tx1"/>
          </a:fontRef>
        </p:style>
      </p:cxnSp>
      <p:cxnSp>
        <p:nvCxnSpPr>
          <p:cNvPr id="1046" name="Straight Connector 1045">
            <a:extLst>
              <a:ext uri="{FF2B5EF4-FFF2-40B4-BE49-F238E27FC236}">
                <a16:creationId xmlns:a16="http://schemas.microsoft.com/office/drawing/2014/main" id="{261600E6-CBEF-6FEB-CBC6-1CBA40561632}"/>
              </a:ext>
            </a:extLst>
          </p:cNvPr>
          <p:cNvCxnSpPr>
            <a:cxnSpLocks/>
          </p:cNvCxnSpPr>
          <p:nvPr/>
        </p:nvCxnSpPr>
        <p:spPr>
          <a:xfrm>
            <a:off x="5643777" y="4073197"/>
            <a:ext cx="0" cy="1082919"/>
          </a:xfrm>
          <a:prstGeom prst="line">
            <a:avLst/>
          </a:prstGeom>
        </p:spPr>
        <p:style>
          <a:lnRef idx="2">
            <a:schemeClr val="dk1"/>
          </a:lnRef>
          <a:fillRef idx="0">
            <a:schemeClr val="dk1"/>
          </a:fillRef>
          <a:effectRef idx="1">
            <a:schemeClr val="dk1"/>
          </a:effectRef>
          <a:fontRef idx="minor">
            <a:schemeClr val="tx1"/>
          </a:fontRef>
        </p:style>
      </p:cxnSp>
      <p:cxnSp>
        <p:nvCxnSpPr>
          <p:cNvPr id="1047" name="Straight Connector 1046">
            <a:extLst>
              <a:ext uri="{FF2B5EF4-FFF2-40B4-BE49-F238E27FC236}">
                <a16:creationId xmlns:a16="http://schemas.microsoft.com/office/drawing/2014/main" id="{99006446-28A2-D57F-604B-FA9C13D98903}"/>
              </a:ext>
            </a:extLst>
          </p:cNvPr>
          <p:cNvCxnSpPr>
            <a:cxnSpLocks/>
          </p:cNvCxnSpPr>
          <p:nvPr/>
        </p:nvCxnSpPr>
        <p:spPr>
          <a:xfrm flipH="1" flipV="1">
            <a:off x="7171666" y="5371696"/>
            <a:ext cx="11818" cy="49739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49" name="Straight Connector 1048">
            <a:extLst>
              <a:ext uri="{FF2B5EF4-FFF2-40B4-BE49-F238E27FC236}">
                <a16:creationId xmlns:a16="http://schemas.microsoft.com/office/drawing/2014/main" id="{9184E643-665D-254D-DD39-004A129BE974}"/>
              </a:ext>
            </a:extLst>
          </p:cNvPr>
          <p:cNvCxnSpPr/>
          <p:nvPr/>
        </p:nvCxnSpPr>
        <p:spPr>
          <a:xfrm flipV="1">
            <a:off x="6639885" y="5359775"/>
            <a:ext cx="440992" cy="329676"/>
          </a:xfrm>
          <a:prstGeom prst="line">
            <a:avLst/>
          </a:prstGeom>
        </p:spPr>
        <p:style>
          <a:lnRef idx="2">
            <a:schemeClr val="accent2"/>
          </a:lnRef>
          <a:fillRef idx="0">
            <a:schemeClr val="accent2"/>
          </a:fillRef>
          <a:effectRef idx="1">
            <a:schemeClr val="accent2"/>
          </a:effectRef>
          <a:fontRef idx="minor">
            <a:schemeClr val="tx1"/>
          </a:fontRef>
        </p:style>
      </p:cxnSp>
      <p:cxnSp>
        <p:nvCxnSpPr>
          <p:cNvPr id="1050" name="Straight Connector 1049">
            <a:extLst>
              <a:ext uri="{FF2B5EF4-FFF2-40B4-BE49-F238E27FC236}">
                <a16:creationId xmlns:a16="http://schemas.microsoft.com/office/drawing/2014/main" id="{41E69FF2-F04F-F653-B50F-99864D535F5B}"/>
              </a:ext>
            </a:extLst>
          </p:cNvPr>
          <p:cNvCxnSpPr/>
          <p:nvPr/>
        </p:nvCxnSpPr>
        <p:spPr>
          <a:xfrm>
            <a:off x="6651059" y="5689451"/>
            <a:ext cx="520607" cy="155792"/>
          </a:xfrm>
          <a:prstGeom prst="line">
            <a:avLst/>
          </a:prstGeom>
        </p:spPr>
        <p:style>
          <a:lnRef idx="2">
            <a:schemeClr val="accent2"/>
          </a:lnRef>
          <a:fillRef idx="0">
            <a:schemeClr val="accent2"/>
          </a:fillRef>
          <a:effectRef idx="1">
            <a:schemeClr val="accent2"/>
          </a:effectRef>
          <a:fontRef idx="minor">
            <a:schemeClr val="tx1"/>
          </a:fontRef>
        </p:style>
      </p:cxnSp>
      <p:cxnSp>
        <p:nvCxnSpPr>
          <p:cNvPr id="1052" name="Straight Connector 1051">
            <a:extLst>
              <a:ext uri="{FF2B5EF4-FFF2-40B4-BE49-F238E27FC236}">
                <a16:creationId xmlns:a16="http://schemas.microsoft.com/office/drawing/2014/main" id="{5A2F01C7-8393-862F-C9AA-61DCF6067C66}"/>
              </a:ext>
            </a:extLst>
          </p:cNvPr>
          <p:cNvCxnSpPr>
            <a:stCxn id="1069" idx="2"/>
          </p:cNvCxnSpPr>
          <p:nvPr/>
        </p:nvCxnSpPr>
        <p:spPr>
          <a:xfrm>
            <a:off x="6999035" y="3128496"/>
            <a:ext cx="779461" cy="382068"/>
          </a:xfrm>
          <a:prstGeom prst="line">
            <a:avLst/>
          </a:prstGeom>
        </p:spPr>
        <p:style>
          <a:lnRef idx="1">
            <a:schemeClr val="accent6"/>
          </a:lnRef>
          <a:fillRef idx="0">
            <a:schemeClr val="accent6"/>
          </a:fillRef>
          <a:effectRef idx="0">
            <a:schemeClr val="accent6"/>
          </a:effectRef>
          <a:fontRef idx="minor">
            <a:schemeClr val="tx1"/>
          </a:fontRef>
        </p:style>
      </p:cxnSp>
      <p:cxnSp>
        <p:nvCxnSpPr>
          <p:cNvPr id="1054" name="Straight Connector 1053">
            <a:extLst>
              <a:ext uri="{FF2B5EF4-FFF2-40B4-BE49-F238E27FC236}">
                <a16:creationId xmlns:a16="http://schemas.microsoft.com/office/drawing/2014/main" id="{7447BCC0-E6F5-C10E-3143-70624871789F}"/>
              </a:ext>
            </a:extLst>
          </p:cNvPr>
          <p:cNvCxnSpPr>
            <a:stCxn id="1069" idx="6"/>
          </p:cNvCxnSpPr>
          <p:nvPr/>
        </p:nvCxnSpPr>
        <p:spPr>
          <a:xfrm flipV="1">
            <a:off x="7376332" y="2998900"/>
            <a:ext cx="455549" cy="129596"/>
          </a:xfrm>
          <a:prstGeom prst="line">
            <a:avLst/>
          </a:prstGeom>
        </p:spPr>
        <p:style>
          <a:lnRef idx="1">
            <a:schemeClr val="accent6"/>
          </a:lnRef>
          <a:fillRef idx="0">
            <a:schemeClr val="accent6"/>
          </a:fillRef>
          <a:effectRef idx="0">
            <a:schemeClr val="accent6"/>
          </a:effectRef>
          <a:fontRef idx="minor">
            <a:schemeClr val="tx1"/>
          </a:fontRef>
        </p:style>
      </p:cxnSp>
      <p:cxnSp>
        <p:nvCxnSpPr>
          <p:cNvPr id="1056" name="Straight Connector 1055">
            <a:extLst>
              <a:ext uri="{FF2B5EF4-FFF2-40B4-BE49-F238E27FC236}">
                <a16:creationId xmlns:a16="http://schemas.microsoft.com/office/drawing/2014/main" id="{872F7E87-8A2B-A9D9-8A6B-68F1E6BE8FE4}"/>
              </a:ext>
            </a:extLst>
          </p:cNvPr>
          <p:cNvCxnSpPr/>
          <p:nvPr/>
        </p:nvCxnSpPr>
        <p:spPr>
          <a:xfrm flipV="1">
            <a:off x="7778496" y="3020340"/>
            <a:ext cx="99955" cy="473597"/>
          </a:xfrm>
          <a:prstGeom prst="line">
            <a:avLst/>
          </a:prstGeom>
        </p:spPr>
        <p:style>
          <a:lnRef idx="1">
            <a:schemeClr val="accent6"/>
          </a:lnRef>
          <a:fillRef idx="0">
            <a:schemeClr val="accent6"/>
          </a:fillRef>
          <a:effectRef idx="0">
            <a:schemeClr val="accent6"/>
          </a:effectRef>
          <a:fontRef idx="minor">
            <a:schemeClr val="tx1"/>
          </a:fontRef>
        </p:style>
      </p:cxnSp>
      <p:cxnSp>
        <p:nvCxnSpPr>
          <p:cNvPr id="1058" name="Straight Connector 1057">
            <a:extLst>
              <a:ext uri="{FF2B5EF4-FFF2-40B4-BE49-F238E27FC236}">
                <a16:creationId xmlns:a16="http://schemas.microsoft.com/office/drawing/2014/main" id="{0C22FB5A-1093-8B37-27C5-600142BCF063}"/>
              </a:ext>
            </a:extLst>
          </p:cNvPr>
          <p:cNvCxnSpPr>
            <a:stCxn id="27" idx="7"/>
            <a:endCxn id="1069" idx="4"/>
          </p:cNvCxnSpPr>
          <p:nvPr/>
        </p:nvCxnSpPr>
        <p:spPr>
          <a:xfrm flipV="1">
            <a:off x="5777172" y="3284288"/>
            <a:ext cx="1410512" cy="784198"/>
          </a:xfrm>
          <a:prstGeom prst="line">
            <a:avLst/>
          </a:prstGeom>
        </p:spPr>
        <p:style>
          <a:lnRef idx="1">
            <a:schemeClr val="accent6"/>
          </a:lnRef>
          <a:fillRef idx="0">
            <a:schemeClr val="accent6"/>
          </a:fillRef>
          <a:effectRef idx="0">
            <a:schemeClr val="accent6"/>
          </a:effectRef>
          <a:fontRef idx="minor">
            <a:schemeClr val="tx1"/>
          </a:fontRef>
        </p:style>
      </p:cxnSp>
      <p:cxnSp>
        <p:nvCxnSpPr>
          <p:cNvPr id="1060" name="Straight Connector 1059">
            <a:extLst>
              <a:ext uri="{FF2B5EF4-FFF2-40B4-BE49-F238E27FC236}">
                <a16:creationId xmlns:a16="http://schemas.microsoft.com/office/drawing/2014/main" id="{F42713CA-134F-2422-E3E1-96DA01B4B585}"/>
              </a:ext>
            </a:extLst>
          </p:cNvPr>
          <p:cNvCxnSpPr>
            <a:stCxn id="42" idx="5"/>
          </p:cNvCxnSpPr>
          <p:nvPr/>
        </p:nvCxnSpPr>
        <p:spPr>
          <a:xfrm>
            <a:off x="6278109" y="5138957"/>
            <a:ext cx="821824" cy="201422"/>
          </a:xfrm>
          <a:prstGeom prst="line">
            <a:avLst/>
          </a:prstGeom>
        </p:spPr>
        <p:style>
          <a:lnRef idx="2">
            <a:schemeClr val="dk1"/>
          </a:lnRef>
          <a:fillRef idx="0">
            <a:schemeClr val="dk1"/>
          </a:fillRef>
          <a:effectRef idx="1">
            <a:schemeClr val="dk1"/>
          </a:effectRef>
          <a:fontRef idx="minor">
            <a:schemeClr val="tx1"/>
          </a:fontRef>
        </p:style>
      </p:cxnSp>
      <p:cxnSp>
        <p:nvCxnSpPr>
          <p:cNvPr id="1062" name="Straight Connector 1061">
            <a:extLst>
              <a:ext uri="{FF2B5EF4-FFF2-40B4-BE49-F238E27FC236}">
                <a16:creationId xmlns:a16="http://schemas.microsoft.com/office/drawing/2014/main" id="{630EADBC-994F-C271-396C-E373B205E764}"/>
              </a:ext>
            </a:extLst>
          </p:cNvPr>
          <p:cNvCxnSpPr>
            <a:cxnSpLocks/>
            <a:endCxn id="1064" idx="7"/>
          </p:cNvCxnSpPr>
          <p:nvPr/>
        </p:nvCxnSpPr>
        <p:spPr>
          <a:xfrm flipH="1">
            <a:off x="7214272" y="3510564"/>
            <a:ext cx="564224" cy="1727127"/>
          </a:xfrm>
          <a:prstGeom prst="line">
            <a:avLst/>
          </a:prstGeom>
        </p:spPr>
        <p:style>
          <a:lnRef idx="2">
            <a:schemeClr val="accent2"/>
          </a:lnRef>
          <a:fillRef idx="0">
            <a:schemeClr val="accent2"/>
          </a:fillRef>
          <a:effectRef idx="1">
            <a:schemeClr val="accent2"/>
          </a:effectRef>
          <a:fontRef idx="minor">
            <a:schemeClr val="tx1"/>
          </a:fontRef>
        </p:style>
      </p:cxnSp>
      <p:sp>
        <p:nvSpPr>
          <p:cNvPr id="1064" name="Oval 1063">
            <a:extLst>
              <a:ext uri="{FF2B5EF4-FFF2-40B4-BE49-F238E27FC236}">
                <a16:creationId xmlns:a16="http://schemas.microsoft.com/office/drawing/2014/main" id="{2B4901F0-B6BE-59D8-EA6C-87B457D52B9B}"/>
              </a:ext>
            </a:extLst>
          </p:cNvPr>
          <p:cNvSpPr/>
          <p:nvPr/>
        </p:nvSpPr>
        <p:spPr>
          <a:xfrm>
            <a:off x="6892229" y="5192061"/>
            <a:ext cx="377297" cy="31158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1066" name="Oval 1065">
            <a:extLst>
              <a:ext uri="{FF2B5EF4-FFF2-40B4-BE49-F238E27FC236}">
                <a16:creationId xmlns:a16="http://schemas.microsoft.com/office/drawing/2014/main" id="{4FEAF9A0-34D8-078B-47CD-137B15165837}"/>
              </a:ext>
            </a:extLst>
          </p:cNvPr>
          <p:cNvSpPr/>
          <p:nvPr/>
        </p:nvSpPr>
        <p:spPr>
          <a:xfrm>
            <a:off x="7534147" y="3354772"/>
            <a:ext cx="377297" cy="31158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1068" name="Oval 1067">
            <a:extLst>
              <a:ext uri="{FF2B5EF4-FFF2-40B4-BE49-F238E27FC236}">
                <a16:creationId xmlns:a16="http://schemas.microsoft.com/office/drawing/2014/main" id="{84FBA764-947B-2EF2-3D93-023339E207D4}"/>
              </a:ext>
            </a:extLst>
          </p:cNvPr>
          <p:cNvSpPr/>
          <p:nvPr/>
        </p:nvSpPr>
        <p:spPr>
          <a:xfrm>
            <a:off x="7689803" y="2818283"/>
            <a:ext cx="377297" cy="31158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1069" name="Oval 1068">
            <a:extLst>
              <a:ext uri="{FF2B5EF4-FFF2-40B4-BE49-F238E27FC236}">
                <a16:creationId xmlns:a16="http://schemas.microsoft.com/office/drawing/2014/main" id="{6588FF50-E237-6F17-D9C3-D166DB4A6506}"/>
              </a:ext>
            </a:extLst>
          </p:cNvPr>
          <p:cNvSpPr/>
          <p:nvPr/>
        </p:nvSpPr>
        <p:spPr>
          <a:xfrm>
            <a:off x="6999035" y="2972704"/>
            <a:ext cx="377297" cy="31158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1070" name="TextBox 1069">
            <a:extLst>
              <a:ext uri="{FF2B5EF4-FFF2-40B4-BE49-F238E27FC236}">
                <a16:creationId xmlns:a16="http://schemas.microsoft.com/office/drawing/2014/main" id="{4EDE26FD-4758-2BF6-FB9D-D799730AF781}"/>
              </a:ext>
            </a:extLst>
          </p:cNvPr>
          <p:cNvSpPr txBox="1"/>
          <p:nvPr/>
        </p:nvSpPr>
        <p:spPr>
          <a:xfrm>
            <a:off x="7477184" y="1877960"/>
            <a:ext cx="1657571" cy="369332"/>
          </a:xfrm>
          <a:prstGeom prst="rect">
            <a:avLst/>
          </a:prstGeom>
          <a:noFill/>
        </p:spPr>
        <p:txBody>
          <a:bodyPr wrap="square" rtlCol="0">
            <a:spAutoFit/>
          </a:bodyPr>
          <a:lstStyle/>
          <a:p>
            <a:r>
              <a:rPr lang="en-US" dirty="0"/>
              <a:t>Test</a:t>
            </a:r>
            <a:endParaRPr lang="en-IL" dirty="0"/>
          </a:p>
        </p:txBody>
      </p:sp>
      <p:sp>
        <p:nvSpPr>
          <p:cNvPr id="1071" name="TextBox 1070">
            <a:extLst>
              <a:ext uri="{FF2B5EF4-FFF2-40B4-BE49-F238E27FC236}">
                <a16:creationId xmlns:a16="http://schemas.microsoft.com/office/drawing/2014/main" id="{8401A4F7-2E62-B20A-497D-FFE5D4AB0D52}"/>
              </a:ext>
            </a:extLst>
          </p:cNvPr>
          <p:cNvSpPr txBox="1"/>
          <p:nvPr/>
        </p:nvSpPr>
        <p:spPr>
          <a:xfrm>
            <a:off x="3640495" y="1920313"/>
            <a:ext cx="2080239" cy="369332"/>
          </a:xfrm>
          <a:prstGeom prst="rect">
            <a:avLst/>
          </a:prstGeom>
          <a:noFill/>
        </p:spPr>
        <p:txBody>
          <a:bodyPr wrap="square" rtlCol="0">
            <a:spAutoFit/>
          </a:bodyPr>
          <a:lstStyle/>
          <a:p>
            <a:r>
              <a:rPr lang="en-US" dirty="0"/>
              <a:t>Train</a:t>
            </a:r>
          </a:p>
        </p:txBody>
      </p:sp>
      <p:sp>
        <p:nvSpPr>
          <p:cNvPr id="1072" name="TextBox 1071">
            <a:extLst>
              <a:ext uri="{FF2B5EF4-FFF2-40B4-BE49-F238E27FC236}">
                <a16:creationId xmlns:a16="http://schemas.microsoft.com/office/drawing/2014/main" id="{4F2E9CCF-284C-F8BD-294D-CC68EB05B35C}"/>
              </a:ext>
            </a:extLst>
          </p:cNvPr>
          <p:cNvSpPr txBox="1"/>
          <p:nvPr/>
        </p:nvSpPr>
        <p:spPr>
          <a:xfrm>
            <a:off x="5346238" y="1933786"/>
            <a:ext cx="1239356" cy="369332"/>
          </a:xfrm>
          <a:prstGeom prst="rect">
            <a:avLst/>
          </a:prstGeom>
          <a:noFill/>
        </p:spPr>
        <p:txBody>
          <a:bodyPr wrap="square" rtlCol="0">
            <a:spAutoFit/>
          </a:bodyPr>
          <a:lstStyle/>
          <a:p>
            <a:r>
              <a:rPr lang="en-US" dirty="0"/>
              <a:t>Validation</a:t>
            </a:r>
            <a:endParaRPr lang="en-IL" dirty="0"/>
          </a:p>
        </p:txBody>
      </p:sp>
    </p:spTree>
    <p:extLst>
      <p:ext uri="{BB962C8B-B14F-4D97-AF65-F5344CB8AC3E}">
        <p14:creationId xmlns:p14="http://schemas.microsoft.com/office/powerpoint/2010/main" val="248691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1000"/>
                                        <p:tgtEl>
                                          <p:spTgt spid="11"/>
                                        </p:tgtEl>
                                      </p:cBhvr>
                                    </p:animEffect>
                                    <p:set>
                                      <p:cBhvr>
                                        <p:cTn id="20" dur="1" fill="hold">
                                          <p:stCondLst>
                                            <p:cond delay="999"/>
                                          </p:stCondLst>
                                        </p:cTn>
                                        <p:tgtEl>
                                          <p:spTgt spid="11"/>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1000"/>
                                        <p:tgtEl>
                                          <p:spTgt spid="17"/>
                                        </p:tgtEl>
                                      </p:cBhvr>
                                    </p:animEffect>
                                    <p:set>
                                      <p:cBhvr>
                                        <p:cTn id="23" dur="1" fill="hold">
                                          <p:stCondLst>
                                            <p:cond delay="999"/>
                                          </p:stCondLst>
                                        </p:cTn>
                                        <p:tgtEl>
                                          <p:spTgt spid="1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1000"/>
                                        <p:tgtEl>
                                          <p:spTgt spid="14"/>
                                        </p:tgtEl>
                                      </p:cBhvr>
                                    </p:animEffect>
                                    <p:set>
                                      <p:cBhvr>
                                        <p:cTn id="26" dur="1" fill="hold">
                                          <p:stCondLst>
                                            <p:cond delay="999"/>
                                          </p:stCondLst>
                                        </p:cTn>
                                        <p:tgtEl>
                                          <p:spTgt spid="14"/>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1000"/>
                                        <p:tgtEl>
                                          <p:spTgt spid="19"/>
                                        </p:tgtEl>
                                      </p:cBhvr>
                                    </p:animEffect>
                                    <p:set>
                                      <p:cBhvr>
                                        <p:cTn id="29" dur="1" fill="hold">
                                          <p:stCondLst>
                                            <p:cond delay="999"/>
                                          </p:stCondLst>
                                        </p:cTn>
                                        <p:tgtEl>
                                          <p:spTgt spid="19"/>
                                        </p:tgtEl>
                                        <p:attrNameLst>
                                          <p:attrName>style.visibility</p:attrName>
                                        </p:attrNameLst>
                                      </p:cBhvr>
                                      <p:to>
                                        <p:strVal val="hidden"/>
                                      </p:to>
                                    </p:set>
                                  </p:childTnLst>
                                </p:cTn>
                              </p:par>
                            </p:childTnLst>
                          </p:cTn>
                        </p:par>
                        <p:par>
                          <p:cTn id="30" fill="hold">
                            <p:stCondLst>
                              <p:cond delay="1500"/>
                            </p:stCondLst>
                            <p:childTnLst>
                              <p:par>
                                <p:cTn id="31" presetID="10" presetClass="exit" presetSubtype="0" fill="hold" nodeType="afterEffect">
                                  <p:stCondLst>
                                    <p:cond delay="0"/>
                                  </p:stCondLst>
                                  <p:childTnLst>
                                    <p:animEffect transition="out" filter="fade">
                                      <p:cBhvr>
                                        <p:cTn id="32" dur="500"/>
                                        <p:tgtEl>
                                          <p:spTgt spid="49"/>
                                        </p:tgtEl>
                                      </p:cBhvr>
                                    </p:animEffect>
                                    <p:set>
                                      <p:cBhvr>
                                        <p:cTn id="33" dur="1" fill="hold">
                                          <p:stCondLst>
                                            <p:cond delay="499"/>
                                          </p:stCondLst>
                                        </p:cTn>
                                        <p:tgtEl>
                                          <p:spTgt spid="4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7"/>
                                        </p:tgtEl>
                                      </p:cBhvr>
                                    </p:animEffect>
                                    <p:set>
                                      <p:cBhvr>
                                        <p:cTn id="36" dur="1" fill="hold">
                                          <p:stCondLst>
                                            <p:cond delay="499"/>
                                          </p:stCondLst>
                                        </p:cTn>
                                        <p:tgtEl>
                                          <p:spTgt spid="5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3"/>
                                        </p:tgtEl>
                                      </p:cBhvr>
                                    </p:animEffect>
                                    <p:set>
                                      <p:cBhvr>
                                        <p:cTn id="39" dur="1" fill="hold">
                                          <p:stCondLst>
                                            <p:cond delay="499"/>
                                          </p:stCondLst>
                                        </p:cTn>
                                        <p:tgtEl>
                                          <p:spTgt spid="5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63"/>
                                        </p:tgtEl>
                                      </p:cBhvr>
                                    </p:animEffect>
                                    <p:set>
                                      <p:cBhvr>
                                        <p:cTn id="42" dur="1" fill="hold">
                                          <p:stCondLst>
                                            <p:cond delay="499"/>
                                          </p:stCondLst>
                                        </p:cTn>
                                        <p:tgtEl>
                                          <p:spTgt spid="6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62"/>
                                        </p:tgtEl>
                                      </p:cBhvr>
                                    </p:animEffect>
                                    <p:set>
                                      <p:cBhvr>
                                        <p:cTn id="45" dur="1" fill="hold">
                                          <p:stCondLst>
                                            <p:cond delay="499"/>
                                          </p:stCondLst>
                                        </p:cTn>
                                        <p:tgtEl>
                                          <p:spTgt spid="6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9"/>
                                        </p:tgtEl>
                                      </p:cBhvr>
                                    </p:animEffect>
                                    <p:set>
                                      <p:cBhvr>
                                        <p:cTn id="48" dur="1" fill="hold">
                                          <p:stCondLst>
                                            <p:cond delay="499"/>
                                          </p:stCondLst>
                                        </p:cTn>
                                        <p:tgtEl>
                                          <p:spTgt spid="5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60"/>
                                        </p:tgtEl>
                                      </p:cBhvr>
                                    </p:animEffect>
                                    <p:set>
                                      <p:cBhvr>
                                        <p:cTn id="51" dur="1" fill="hold">
                                          <p:stCondLst>
                                            <p:cond delay="499"/>
                                          </p:stCondLst>
                                        </p:cTn>
                                        <p:tgtEl>
                                          <p:spTgt spid="6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47"/>
                                        </p:tgtEl>
                                      </p:cBhvr>
                                    </p:animEffect>
                                    <p:set>
                                      <p:cBhvr>
                                        <p:cTn id="54" dur="1" fill="hold">
                                          <p:stCondLst>
                                            <p:cond delay="499"/>
                                          </p:stCondLst>
                                        </p:cTn>
                                        <p:tgtEl>
                                          <p:spTgt spid="4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46"/>
                                        </p:tgtEl>
                                      </p:cBhvr>
                                    </p:animEffect>
                                    <p:set>
                                      <p:cBhvr>
                                        <p:cTn id="57" dur="1" fill="hold">
                                          <p:stCondLst>
                                            <p:cond delay="499"/>
                                          </p:stCondLst>
                                        </p:cTn>
                                        <p:tgtEl>
                                          <p:spTgt spid="4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025"/>
                                        </p:tgtEl>
                                      </p:cBhvr>
                                    </p:animEffect>
                                    <p:set>
                                      <p:cBhvr>
                                        <p:cTn id="60" dur="1" fill="hold">
                                          <p:stCondLst>
                                            <p:cond delay="499"/>
                                          </p:stCondLst>
                                        </p:cTn>
                                        <p:tgtEl>
                                          <p:spTgt spid="1025"/>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28"/>
                                        </p:tgtEl>
                                      </p:cBhvr>
                                    </p:animEffect>
                                    <p:set>
                                      <p:cBhvr>
                                        <p:cTn id="63" dur="1" fill="hold">
                                          <p:stCondLst>
                                            <p:cond delay="499"/>
                                          </p:stCondLst>
                                        </p:cTn>
                                        <p:tgtEl>
                                          <p:spTgt spid="102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029"/>
                                        </p:tgtEl>
                                      </p:cBhvr>
                                    </p:animEffect>
                                    <p:set>
                                      <p:cBhvr>
                                        <p:cTn id="66" dur="1" fill="hold">
                                          <p:stCondLst>
                                            <p:cond delay="499"/>
                                          </p:stCondLst>
                                        </p:cTn>
                                        <p:tgtEl>
                                          <p:spTgt spid="102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031"/>
                                        </p:tgtEl>
                                      </p:cBhvr>
                                    </p:animEffect>
                                    <p:set>
                                      <p:cBhvr>
                                        <p:cTn id="69" dur="1" fill="hold">
                                          <p:stCondLst>
                                            <p:cond delay="499"/>
                                          </p:stCondLst>
                                        </p:cTn>
                                        <p:tgtEl>
                                          <p:spTgt spid="103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034"/>
                                        </p:tgtEl>
                                      </p:cBhvr>
                                    </p:animEffect>
                                    <p:set>
                                      <p:cBhvr>
                                        <p:cTn id="72" dur="1" fill="hold">
                                          <p:stCondLst>
                                            <p:cond delay="499"/>
                                          </p:stCondLst>
                                        </p:cTn>
                                        <p:tgtEl>
                                          <p:spTgt spid="1034"/>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036"/>
                                        </p:tgtEl>
                                      </p:cBhvr>
                                    </p:animEffect>
                                    <p:set>
                                      <p:cBhvr>
                                        <p:cTn id="75" dur="1" fill="hold">
                                          <p:stCondLst>
                                            <p:cond delay="499"/>
                                          </p:stCondLst>
                                        </p:cTn>
                                        <p:tgtEl>
                                          <p:spTgt spid="1036"/>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038"/>
                                        </p:tgtEl>
                                      </p:cBhvr>
                                    </p:animEffect>
                                    <p:set>
                                      <p:cBhvr>
                                        <p:cTn id="78" dur="1" fill="hold">
                                          <p:stCondLst>
                                            <p:cond delay="499"/>
                                          </p:stCondLst>
                                        </p:cTn>
                                        <p:tgtEl>
                                          <p:spTgt spid="1038"/>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040"/>
                                        </p:tgtEl>
                                      </p:cBhvr>
                                    </p:animEffect>
                                    <p:set>
                                      <p:cBhvr>
                                        <p:cTn id="81" dur="1" fill="hold">
                                          <p:stCondLst>
                                            <p:cond delay="499"/>
                                          </p:stCondLst>
                                        </p:cTn>
                                        <p:tgtEl>
                                          <p:spTgt spid="1040"/>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042"/>
                                        </p:tgtEl>
                                      </p:cBhvr>
                                    </p:animEffect>
                                    <p:set>
                                      <p:cBhvr>
                                        <p:cTn id="84" dur="1" fill="hold">
                                          <p:stCondLst>
                                            <p:cond delay="499"/>
                                          </p:stCondLst>
                                        </p:cTn>
                                        <p:tgtEl>
                                          <p:spTgt spid="1042"/>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1044"/>
                                        </p:tgtEl>
                                      </p:cBhvr>
                                    </p:animEffect>
                                    <p:set>
                                      <p:cBhvr>
                                        <p:cTn id="87" dur="1" fill="hold">
                                          <p:stCondLst>
                                            <p:cond delay="499"/>
                                          </p:stCondLst>
                                        </p:cTn>
                                        <p:tgtEl>
                                          <p:spTgt spid="1044"/>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046"/>
                                        </p:tgtEl>
                                      </p:cBhvr>
                                    </p:animEffect>
                                    <p:set>
                                      <p:cBhvr>
                                        <p:cTn id="90" dur="1" fill="hold">
                                          <p:stCondLst>
                                            <p:cond delay="499"/>
                                          </p:stCondLst>
                                        </p:cTn>
                                        <p:tgtEl>
                                          <p:spTgt spid="1046"/>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052"/>
                                        </p:tgtEl>
                                      </p:cBhvr>
                                    </p:animEffect>
                                    <p:set>
                                      <p:cBhvr>
                                        <p:cTn id="93" dur="1" fill="hold">
                                          <p:stCondLst>
                                            <p:cond delay="499"/>
                                          </p:stCondLst>
                                        </p:cTn>
                                        <p:tgtEl>
                                          <p:spTgt spid="105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056"/>
                                        </p:tgtEl>
                                      </p:cBhvr>
                                    </p:animEffect>
                                    <p:set>
                                      <p:cBhvr>
                                        <p:cTn id="96" dur="1" fill="hold">
                                          <p:stCondLst>
                                            <p:cond delay="499"/>
                                          </p:stCondLst>
                                        </p:cTn>
                                        <p:tgtEl>
                                          <p:spTgt spid="1056"/>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1058"/>
                                        </p:tgtEl>
                                      </p:cBhvr>
                                    </p:animEffect>
                                    <p:set>
                                      <p:cBhvr>
                                        <p:cTn id="99" dur="1" fill="hold">
                                          <p:stCondLst>
                                            <p:cond delay="499"/>
                                          </p:stCondLst>
                                        </p:cTn>
                                        <p:tgtEl>
                                          <p:spTgt spid="1058"/>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062"/>
                                        </p:tgtEl>
                                      </p:cBhvr>
                                    </p:animEffect>
                                    <p:set>
                                      <p:cBhvr>
                                        <p:cTn id="102" dur="1" fill="hold">
                                          <p:stCondLst>
                                            <p:cond delay="499"/>
                                          </p:stCondLst>
                                        </p:cTn>
                                        <p:tgtEl>
                                          <p:spTgt spid="1062"/>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047"/>
                                        </p:tgtEl>
                                      </p:cBhvr>
                                    </p:animEffect>
                                    <p:set>
                                      <p:cBhvr>
                                        <p:cTn id="105" dur="1" fill="hold">
                                          <p:stCondLst>
                                            <p:cond delay="499"/>
                                          </p:stCondLst>
                                        </p:cTn>
                                        <p:tgtEl>
                                          <p:spTgt spid="1047"/>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1049"/>
                                        </p:tgtEl>
                                      </p:cBhvr>
                                    </p:animEffect>
                                    <p:set>
                                      <p:cBhvr>
                                        <p:cTn id="108" dur="1" fill="hold">
                                          <p:stCondLst>
                                            <p:cond delay="499"/>
                                          </p:stCondLst>
                                        </p:cTn>
                                        <p:tgtEl>
                                          <p:spTgt spid="1049"/>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1050"/>
                                        </p:tgtEl>
                                      </p:cBhvr>
                                    </p:animEffect>
                                    <p:set>
                                      <p:cBhvr>
                                        <p:cTn id="111" dur="1" fill="hold">
                                          <p:stCondLst>
                                            <p:cond delay="499"/>
                                          </p:stCondLst>
                                        </p:cTn>
                                        <p:tgtEl>
                                          <p:spTgt spid="1050"/>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55"/>
                                        </p:tgtEl>
                                      </p:cBhvr>
                                    </p:animEffect>
                                    <p:set>
                                      <p:cBhvr>
                                        <p:cTn id="114" dur="1" fill="hold">
                                          <p:stCondLst>
                                            <p:cond delay="499"/>
                                          </p:stCondLst>
                                        </p:cTn>
                                        <p:tgtEl>
                                          <p:spTgt spid="5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054"/>
                                        </p:tgtEl>
                                      </p:cBhvr>
                                    </p:animEffect>
                                    <p:set>
                                      <p:cBhvr>
                                        <p:cTn id="117" dur="1" fill="hold">
                                          <p:stCondLst>
                                            <p:cond delay="499"/>
                                          </p:stCondLst>
                                        </p:cTn>
                                        <p:tgtEl>
                                          <p:spTgt spid="1054"/>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060"/>
                                        </p:tgtEl>
                                      </p:cBhvr>
                                    </p:animEffect>
                                    <p:set>
                                      <p:cBhvr>
                                        <p:cTn id="120" dur="1" fill="hold">
                                          <p:stCondLst>
                                            <p:cond delay="499"/>
                                          </p:stCondLst>
                                        </p:cTn>
                                        <p:tgtEl>
                                          <p:spTgt spid="1060"/>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500"/>
                                        <p:tgtEl>
                                          <p:spTgt spid="27"/>
                                        </p:tgtEl>
                                      </p:cBhvr>
                                    </p:animEffect>
                                    <p:set>
                                      <p:cBhvr>
                                        <p:cTn id="123" dur="1" fill="hold">
                                          <p:stCondLst>
                                            <p:cond delay="499"/>
                                          </p:stCondLst>
                                        </p:cTn>
                                        <p:tgtEl>
                                          <p:spTgt spid="27"/>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42"/>
                                        </p:tgtEl>
                                      </p:cBhvr>
                                    </p:animEffect>
                                    <p:set>
                                      <p:cBhvr>
                                        <p:cTn id="126" dur="1" fill="hold">
                                          <p:stCondLst>
                                            <p:cond delay="499"/>
                                          </p:stCondLst>
                                        </p:cTn>
                                        <p:tgtEl>
                                          <p:spTgt spid="42"/>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21"/>
                                        </p:tgtEl>
                                      </p:cBhvr>
                                    </p:animEffect>
                                    <p:set>
                                      <p:cBhvr>
                                        <p:cTn id="129" dur="1" fill="hold">
                                          <p:stCondLst>
                                            <p:cond delay="499"/>
                                          </p:stCondLst>
                                        </p:cTn>
                                        <p:tgtEl>
                                          <p:spTgt spid="21"/>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20"/>
                                        </p:tgtEl>
                                      </p:cBhvr>
                                    </p:animEffect>
                                    <p:set>
                                      <p:cBhvr>
                                        <p:cTn id="132" dur="1" fill="hold">
                                          <p:stCondLst>
                                            <p:cond delay="499"/>
                                          </p:stCondLst>
                                        </p:cTn>
                                        <p:tgtEl>
                                          <p:spTgt spid="20"/>
                                        </p:tgtEl>
                                        <p:attrNameLst>
                                          <p:attrName>style.visibility</p:attrName>
                                        </p:attrNameLst>
                                      </p:cBhvr>
                                      <p:to>
                                        <p:strVal val="hidden"/>
                                      </p:to>
                                    </p:set>
                                  </p:childTnLst>
                                </p:cTn>
                              </p:par>
                            </p:childTnLst>
                          </p:cTn>
                        </p:par>
                        <p:par>
                          <p:cTn id="133" fill="hold">
                            <p:stCondLst>
                              <p:cond delay="2000"/>
                            </p:stCondLst>
                            <p:childTnLst>
                              <p:par>
                                <p:cTn id="134" presetID="1" presetClass="entr" presetSubtype="0" fill="hold" grpId="0" nodeType="afterEffect">
                                  <p:stCondLst>
                                    <p:cond delay="0"/>
                                  </p:stCondLst>
                                  <p:childTnLst>
                                    <p:set>
                                      <p:cBhvr>
                                        <p:cTn id="135" dur="1" fill="hold">
                                          <p:stCondLst>
                                            <p:cond delay="0"/>
                                          </p:stCondLst>
                                        </p:cTn>
                                        <p:tgtEl>
                                          <p:spTgt spid="1070"/>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072"/>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071"/>
                                        </p:tgtEl>
                                        <p:attrNameLst>
                                          <p:attrName>style.visibility</p:attrName>
                                        </p:attrNameLst>
                                      </p:cBhvr>
                                      <p:to>
                                        <p:strVal val="visible"/>
                                      </p:to>
                                    </p:set>
                                  </p:childTnLst>
                                </p:cTn>
                              </p:par>
                            </p:childTnLst>
                          </p:cTn>
                        </p:par>
                        <p:par>
                          <p:cTn id="140" fill="hold">
                            <p:stCondLst>
                              <p:cond delay="2000"/>
                            </p:stCondLst>
                            <p:childTnLst>
                              <p:par>
                                <p:cTn id="141" presetID="0" presetClass="path" presetSubtype="0" accel="50000" decel="50000" fill="hold" grpId="0" nodeType="afterEffect">
                                  <p:stCondLst>
                                    <p:cond delay="0"/>
                                  </p:stCondLst>
                                  <p:childTnLst>
                                    <p:animMotion origin="layout" path="M 0.00052 0.00186 L 0.00052 0.00209 C 0.00026 -0.01967 0.00026 -0.0412 -0.00013 -0.06273 C -0.00013 -0.06527 0.00052 -0.06898 -0.00078 -0.07037 C -0.00169 -0.07152 -0.00286 -0.06643 -0.00195 -0.06481 C -0.00117 -0.06342 0.00013 -0.06643 0.00118 -0.06712 C 0.00183 -0.07037 0.00209 -0.07152 0.00248 -0.075 C 0.00274 -0.07708 0.00287 -0.07939 0.00313 -0.08148 C 0.00248 -0.08194 0.00183 -0.08287 0.00118 -0.08263 C 0.00026 -0.0824 -0.00052 -0.07986 -0.00143 -0.08055 C -0.00195 -0.08078 -0.00117 -0.0831 -0.00078 -0.08379 C -0.00026 -0.08472 0.00118 -0.08495 0.00118 -0.08472 L 0.00118 -0.08495 L -0.00078 -0.08703 " pathEditMode="relative" rAng="0" ptsTypes="AAAAAAAAAAAAAA">
                                      <p:cBhvr>
                                        <p:cTn id="142" dur="2000" fill="hold"/>
                                        <p:tgtEl>
                                          <p:spTgt spid="1068"/>
                                        </p:tgtEl>
                                        <p:attrNameLst>
                                          <p:attrName>ppt_x</p:attrName>
                                          <p:attrName>ppt_y</p:attrName>
                                        </p:attrNameLst>
                                      </p:cBhvr>
                                      <p:rCtr x="-13" y="-4444"/>
                                    </p:animMotion>
                                  </p:childTnLst>
                                </p:cTn>
                              </p:par>
                              <p:par>
                                <p:cTn id="143" presetID="42" presetClass="path" presetSubtype="0" accel="50000" decel="50000" fill="hold" grpId="0" nodeType="withEffect">
                                  <p:stCondLst>
                                    <p:cond delay="0"/>
                                  </p:stCondLst>
                                  <p:childTnLst>
                                    <p:animMotion origin="layout" path="M -3.54167E-6 4.44444E-6 L -0.14661 -0.13241 " pathEditMode="relative" rAng="0" ptsTypes="AA">
                                      <p:cBhvr>
                                        <p:cTn id="144" dur="2000" fill="hold"/>
                                        <p:tgtEl>
                                          <p:spTgt spid="1066"/>
                                        </p:tgtEl>
                                        <p:attrNameLst>
                                          <p:attrName>ppt_x</p:attrName>
                                          <p:attrName>ppt_y</p:attrName>
                                        </p:attrNameLst>
                                      </p:cBhvr>
                                      <p:rCtr x="-7331" y="-6620"/>
                                    </p:animMotion>
                                  </p:childTnLst>
                                </p:cTn>
                              </p:par>
                              <p:par>
                                <p:cTn id="145" presetID="42" presetClass="path" presetSubtype="0" accel="50000" decel="50000" fill="hold" grpId="0" nodeType="withEffect">
                                  <p:stCondLst>
                                    <p:cond delay="0"/>
                                  </p:stCondLst>
                                  <p:childTnLst>
                                    <p:animMotion origin="layout" path="M -0.0013 -0.00139 L -0.272 -0.09051 " pathEditMode="relative" rAng="0" ptsTypes="AA">
                                      <p:cBhvr>
                                        <p:cTn id="146" dur="2000" fill="hold"/>
                                        <p:tgtEl>
                                          <p:spTgt spid="1069"/>
                                        </p:tgtEl>
                                        <p:attrNameLst>
                                          <p:attrName>ppt_x</p:attrName>
                                          <p:attrName>ppt_y</p:attrName>
                                        </p:attrNameLst>
                                      </p:cBhvr>
                                      <p:rCtr x="-13542" y="-4468"/>
                                    </p:animMotion>
                                  </p:childTnLst>
                                </p:cTn>
                              </p:par>
                              <p:par>
                                <p:cTn id="147" presetID="42" presetClass="path" presetSubtype="0" accel="50000" decel="50000" fill="hold" grpId="0" nodeType="withEffect">
                                  <p:stCondLst>
                                    <p:cond delay="0"/>
                                  </p:stCondLst>
                                  <p:childTnLst>
                                    <p:animMotion origin="layout" path="M 8.33333E-7 -1.11111E-6 L 0.06588 -0.34421 " pathEditMode="relative" rAng="0" ptsTypes="AA">
                                      <p:cBhvr>
                                        <p:cTn id="148" dur="2000" fill="hold"/>
                                        <p:tgtEl>
                                          <p:spTgt spid="1064"/>
                                        </p:tgtEl>
                                        <p:attrNameLst>
                                          <p:attrName>ppt_x</p:attrName>
                                          <p:attrName>ppt_y</p:attrName>
                                        </p:attrNameLst>
                                      </p:cBhvr>
                                      <p:rCtr x="3294" y="-17222"/>
                                    </p:animMotion>
                                  </p:childTnLst>
                                </p:cTn>
                              </p:par>
                              <p:par>
                                <p:cTn id="149" presetID="0" presetClass="path" presetSubtype="0" accel="50000" decel="50000" fill="hold" grpId="0" nodeType="withEffect">
                                  <p:stCondLst>
                                    <p:cond delay="0"/>
                                  </p:stCondLst>
                                  <p:childTnLst>
                                    <p:animMotion origin="layout" path="M 0.00052 0.00162 L 0.00052 0.00186 C -0.00885 -0.06597 -0.0207 -0.16226 -0.03451 -0.23287 C -0.03724 -0.24676 -0.04167 -0.25926 -0.04453 -0.27291 C -0.0487 -0.29375 -0.05208 -0.31504 -0.05573 -0.33634 C -0.05729 -0.34514 -0.0569 -0.35555 -0.06016 -0.36296 C -0.07357 -0.39351 -0.06081 -0.36643 -0.07253 -0.38726 C -0.07578 -0.39305 -0.07839 -0.4 -0.0819 -0.40509 C -0.09245 -0.42014 -0.09128 -0.40601 -0.09128 -0.4206 " pathEditMode="relative" rAng="0" ptsTypes="AAAAAAAAA">
                                      <p:cBhvr>
                                        <p:cTn id="150" dur="2000" fill="hold"/>
                                        <p:tgtEl>
                                          <p:spTgt spid="44"/>
                                        </p:tgtEl>
                                        <p:attrNameLst>
                                          <p:attrName>ppt_x</p:attrName>
                                          <p:attrName>ppt_y</p:attrName>
                                        </p:attrNameLst>
                                      </p:cBhvr>
                                      <p:rCtr x="-4596" y="-21111"/>
                                    </p:animMotion>
                                  </p:childTnLst>
                                </p:cTn>
                              </p:par>
                              <p:par>
                                <p:cTn id="151" presetID="0" presetClass="path" presetSubtype="0" accel="50000" decel="50000" fill="hold" grpId="0" nodeType="withEffect">
                                  <p:stCondLst>
                                    <p:cond delay="0"/>
                                  </p:stCondLst>
                                  <p:childTnLst>
                                    <p:animMotion origin="layout" path="M -0.00039 0.00231 L -0.00039 0.00255 C -0.22109 -0.63009 -0.08151 -0.57431 -0.19792 -0.41435 C -0.2026 -0.40787 -0.20872 -0.40556 -0.21419 -0.40116 L -0.21849 -0.40208 " pathEditMode="relative" rAng="0" ptsTypes="AAAAA">
                                      <p:cBhvr>
                                        <p:cTn id="152" dur="2000" fill="hold"/>
                                        <p:tgtEl>
                                          <p:spTgt spid="43"/>
                                        </p:tgtEl>
                                        <p:attrNameLst>
                                          <p:attrName>ppt_x</p:attrName>
                                          <p:attrName>ppt_y</p:attrName>
                                        </p:attrNameLst>
                                      </p:cBhvr>
                                      <p:rCtr x="-10911" y="-26088"/>
                                    </p:animMotion>
                                  </p:childTnLst>
                                </p:cTn>
                              </p:par>
                              <p:par>
                                <p:cTn id="153" presetID="0" presetClass="path" presetSubtype="0" accel="50000" decel="50000" fill="hold" grpId="0" nodeType="withEffect">
                                  <p:stCondLst>
                                    <p:cond delay="0"/>
                                  </p:stCondLst>
                                  <p:childTnLst>
                                    <p:animMotion origin="layout" path="M -0.00169 -0.00047 L -0.00169 -0.00023 C 0.028 -0.01713 0.00951 -0.00348 0.03698 -0.03287 C 0.04102 -0.03704 0.0457 -0.04005 0.04948 -0.04491 C 0.05469 -0.05185 0.05925 -0.06042 0.0638 -0.06829 C 0.06823 -0.07593 0.07135 -0.08449 0.0763 -0.09051 C 0.0776 -0.09213 0.0793 -0.0926 0.08073 -0.09398 C 0.08477 -0.09746 0.08867 -0.10139 0.09258 -0.1051 C 0.1069 -0.11806 0.08919 -0.10116 0.11328 -0.12176 C 0.1181 -0.1257 0.12279 -0.13079 0.1276 -0.13496 C 0.12956 -0.13681 0.1319 -0.13727 0.13385 -0.13935 C 0.13932 -0.1456 0.14102 -0.14885 0.14453 -0.15486 L 0.14388 -0.15486 " pathEditMode="relative" rAng="0" ptsTypes="AAAAAAAAAAAAA">
                                      <p:cBhvr>
                                        <p:cTn id="154" dur="2000" fill="hold"/>
                                        <p:tgtEl>
                                          <p:spTgt spid="28"/>
                                        </p:tgtEl>
                                        <p:attrNameLst>
                                          <p:attrName>ppt_x</p:attrName>
                                          <p:attrName>ppt_y</p:attrName>
                                        </p:attrNameLst>
                                      </p:cBhvr>
                                      <p:rCtr x="7305" y="-7708"/>
                                    </p:animMotion>
                                  </p:childTnLst>
                                </p:cTn>
                              </p:par>
                              <p:par>
                                <p:cTn id="155" presetID="0" presetClass="path" presetSubtype="0" accel="50000" decel="50000" fill="hold" grpId="0" nodeType="withEffect">
                                  <p:stCondLst>
                                    <p:cond delay="0"/>
                                  </p:stCondLst>
                                  <p:childTnLst>
                                    <p:animMotion origin="layout" path="M 0.00052 0.00255 L 0.00052 0.00278 C 0.0457 0.03102 0.08854 0.07663 0.13607 0.08797 C 0.13919 0.08866 0.14232 0.09005 0.14544 0.09005 C 0.16862 0.09098 0.1918 0.09075 0.21484 0.09121 C 0.21745 0.09561 0.21953 0.1007 0.2224 0.1044 C 0.22995 0.11436 0.23945 0.11968 0.24805 0.1257 C 0.24909 0.11991 0.25026 0.11945 0.24805 0.11551 C 0.24792 0.11528 0.24766 0.11551 0.2474 0.11551 L 0.2474 0.11575 " pathEditMode="relative" rAng="0" ptsTypes="AAAAAAAAAA">
                                      <p:cBhvr>
                                        <p:cTn id="156" dur="2000" fill="hold"/>
                                        <p:tgtEl>
                                          <p:spTgt spid="24"/>
                                        </p:tgtEl>
                                        <p:attrNameLst>
                                          <p:attrName>ppt_x</p:attrName>
                                          <p:attrName>ppt_y</p:attrName>
                                        </p:attrNameLst>
                                      </p:cBhvr>
                                      <p:rCtr x="12435" y="6157"/>
                                    </p:animMotion>
                                  </p:childTnLst>
                                </p:cTn>
                              </p:par>
                              <p:par>
                                <p:cTn id="157" presetID="0" presetClass="path" presetSubtype="0" accel="50000" decel="50000" fill="hold" grpId="0" nodeType="withEffect">
                                  <p:stCondLst>
                                    <p:cond delay="0"/>
                                  </p:stCondLst>
                                  <p:childTnLst>
                                    <p:animMotion origin="layout" path="M 0.00338 0.00162 L 0.00338 0.00185 C 0.01666 -0.07778 0.03072 -0.15672 0.04335 -0.23634 C 0.04362 -0.2375 0.04205 -0.2375 0.04153 -0.23843 C 0.04088 -0.23935 0.03958 -0.24167 0.03958 -0.24144 " pathEditMode="relative" rAng="0" ptsTypes="AAAAA">
                                      <p:cBhvr>
                                        <p:cTn id="158" dur="2000" fill="hold"/>
                                        <p:tgtEl>
                                          <p:spTgt spid="29"/>
                                        </p:tgtEl>
                                        <p:attrNameLst>
                                          <p:attrName>ppt_x</p:attrName>
                                          <p:attrName>ppt_y</p:attrName>
                                        </p:attrNameLst>
                                      </p:cBhvr>
                                      <p:rCtr x="1992" y="-12153"/>
                                    </p:animMotion>
                                  </p:childTnLst>
                                </p:cTn>
                              </p:par>
                              <p:par>
                                <p:cTn id="159" presetID="0" presetClass="path" presetSubtype="0" accel="50000" decel="50000" fill="hold" grpId="0" nodeType="withEffect">
                                  <p:stCondLst>
                                    <p:cond delay="0"/>
                                  </p:stCondLst>
                                  <p:childTnLst>
                                    <p:animMotion origin="layout" path="M 0.00026 -0.00093 L 0.00026 -0.0007 L 0.16653 0.14814 L 0.16653 0.14838 " pathEditMode="relative" rAng="0" ptsTypes="AAAA">
                                      <p:cBhvr>
                                        <p:cTn id="160" dur="2000" fill="hold"/>
                                        <p:tgtEl>
                                          <p:spTgt spid="22"/>
                                        </p:tgtEl>
                                        <p:attrNameLst>
                                          <p:attrName>ppt_x</p:attrName>
                                          <p:attrName>ppt_y</p:attrName>
                                        </p:attrNameLst>
                                      </p:cBhvr>
                                      <p:rCtr x="8307" y="7454"/>
                                    </p:animMotion>
                                  </p:childTnLst>
                                </p:cTn>
                              </p:par>
                              <p:par>
                                <p:cTn id="161" presetID="0" presetClass="path" presetSubtype="0" accel="50000" decel="50000" fill="hold" grpId="0" nodeType="withEffect">
                                  <p:stCondLst>
                                    <p:cond delay="0"/>
                                  </p:stCondLst>
                                  <p:childTnLst>
                                    <p:animMotion origin="layout" path="M -0.00117 0.00116 L -0.00117 0.00139 C -0.01888 -0.02083 -0.03737 -0.04097 -0.0543 -0.06458 C -0.07591 -0.09398 -0.1168 -0.15787 -0.1168 -0.15764 L -0.1168 -0.1588 " pathEditMode="relative" rAng="0" ptsTypes="AAAAA">
                                      <p:cBhvr>
                                        <p:cTn id="162" dur="2000" fill="hold"/>
                                        <p:tgtEl>
                                          <p:spTgt spid="26"/>
                                        </p:tgtEl>
                                        <p:attrNameLst>
                                          <p:attrName>ppt_x</p:attrName>
                                          <p:attrName>ppt_y</p:attrName>
                                        </p:attrNameLst>
                                      </p:cBhvr>
                                      <p:rCtr x="-5781" y="-7986"/>
                                    </p:animMotion>
                                  </p:childTnLst>
                                </p:cTn>
                              </p:par>
                              <p:par>
                                <p:cTn id="163" presetID="0" presetClass="path" presetSubtype="0" accel="50000" decel="50000" fill="hold" grpId="0" nodeType="withEffect">
                                  <p:stCondLst>
                                    <p:cond delay="0"/>
                                  </p:stCondLst>
                                  <p:childTnLst>
                                    <p:animMotion origin="layout" path="M 0.00859 0.01296 L 0.00859 0.01319 L -0.04011 0.12407 L -0.04011 0.1243 " pathEditMode="relative" rAng="0" ptsTypes="AAAA">
                                      <p:cBhvr>
                                        <p:cTn id="164" dur="2000" fill="hold"/>
                                        <p:tgtEl>
                                          <p:spTgt spid="23"/>
                                        </p:tgtEl>
                                        <p:attrNameLst>
                                          <p:attrName>ppt_x</p:attrName>
                                          <p:attrName>ppt_y</p:attrName>
                                        </p:attrNameLst>
                                      </p:cBhvr>
                                      <p:rCtr x="-2435" y="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7" grpId="0" animBg="1"/>
      <p:bldP spid="17" grpId="1" animBg="1"/>
      <p:bldP spid="19" grpId="0" animBg="1"/>
      <p:bldP spid="19" grpId="1" animBg="1"/>
      <p:bldP spid="20" grpId="0" animBg="1"/>
      <p:bldP spid="21" grpId="0" animBg="1"/>
      <p:bldP spid="22" grpId="0" animBg="1"/>
      <p:bldP spid="23" grpId="0" animBg="1"/>
      <p:bldP spid="24" grpId="0" animBg="1"/>
      <p:bldP spid="26" grpId="0" animBg="1"/>
      <p:bldP spid="27" grpId="0" animBg="1"/>
      <p:bldP spid="28" grpId="0" animBg="1"/>
      <p:bldP spid="29" grpId="0" animBg="1"/>
      <p:bldP spid="42" grpId="0" animBg="1"/>
      <p:bldP spid="43" grpId="0" animBg="1"/>
      <p:bldP spid="44" grpId="0" animBg="1"/>
      <p:bldP spid="1064" grpId="0" animBg="1"/>
      <p:bldP spid="1066" grpId="0" animBg="1"/>
      <p:bldP spid="1068" grpId="0" animBg="1"/>
      <p:bldP spid="1069" grpId="0" animBg="1"/>
      <p:bldP spid="1070" grpId="0"/>
      <p:bldP spid="1071" grpId="0"/>
      <p:bldP spid="107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287678" y="141254"/>
            <a:ext cx="8104937" cy="1015939"/>
          </a:xfrm>
        </p:spPr>
        <p:txBody>
          <a:bodyPr anchor="b">
            <a:noAutofit/>
          </a:bodyPr>
          <a:lstStyle/>
          <a:p>
            <a:r>
              <a:rPr lang="en-US" dirty="0">
                <a:latin typeface="Aharoni" panose="02010803020104030203" pitchFamily="2" charset="-79"/>
                <a:cs typeface="Aharoni" panose="02010803020104030203" pitchFamily="2" charset="-79"/>
              </a:rPr>
              <a:t>Methods – Model</a:t>
            </a:r>
          </a:p>
        </p:txBody>
      </p:sp>
      <p:pic>
        <p:nvPicPr>
          <p:cNvPr id="5" name="Graphic 4">
            <a:extLst>
              <a:ext uri="{FF2B5EF4-FFF2-40B4-BE49-F238E27FC236}">
                <a16:creationId xmlns:a16="http://schemas.microsoft.com/office/drawing/2014/main" id="{CB185B80-4EBA-8B9C-96D9-0909CF77B1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5965" y="-157430"/>
            <a:ext cx="14784936" cy="7015430"/>
          </a:xfrm>
          <a:prstGeom prst="rect">
            <a:avLst/>
          </a:prstGeom>
        </p:spPr>
      </p:pic>
    </p:spTree>
    <p:extLst>
      <p:ext uri="{BB962C8B-B14F-4D97-AF65-F5344CB8AC3E}">
        <p14:creationId xmlns:p14="http://schemas.microsoft.com/office/powerpoint/2010/main" val="43224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nodeType="clickEffect">
                                  <p:stCondLst>
                                    <p:cond delay="0"/>
                                  </p:stCondLst>
                                  <p:childTnLst>
                                    <p:animEffect transition="out" filter="barn(inVertic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166368" y="107135"/>
            <a:ext cx="7844324" cy="1084178"/>
          </a:xfrm>
        </p:spPr>
        <p:txBody>
          <a:bodyPr anchor="b">
            <a:normAutofit/>
          </a:bodyPr>
          <a:lstStyle/>
          <a:p>
            <a:r>
              <a:rPr lang="en-US" dirty="0">
                <a:latin typeface="Aharoni" panose="02010803020104030203" pitchFamily="2" charset="-79"/>
                <a:cs typeface="Aharoni" panose="02010803020104030203" pitchFamily="2" charset="-79"/>
              </a:rPr>
              <a:t>Methods - Layers</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388237" y="1655064"/>
            <a:ext cx="4818888" cy="3547872"/>
          </a:xfrm>
        </p:spPr>
        <p:txBody>
          <a:bodyPr anchor="t">
            <a:normAutofit/>
          </a:bodyPr>
          <a:lstStyle/>
          <a:p>
            <a:pPr marL="0" indent="0">
              <a:buNone/>
            </a:pPr>
            <a:r>
              <a:rPr lang="en-US" sz="1800" b="1" i="0" dirty="0">
                <a:effectLst/>
                <a:latin typeface="Söhne"/>
              </a:rPr>
              <a:t>Masking Layer</a:t>
            </a:r>
            <a:r>
              <a:rPr lang="en-US" sz="1800" dirty="0">
                <a:latin typeface="Söhne"/>
              </a:rPr>
              <a:t>:</a:t>
            </a:r>
          </a:p>
          <a:p>
            <a:pPr marL="0" indent="0">
              <a:buNone/>
            </a:pPr>
            <a:endParaRPr lang="en-US" sz="1800" dirty="0">
              <a:latin typeface="Söhne"/>
            </a:endParaRPr>
          </a:p>
          <a:p>
            <a:r>
              <a:rPr lang="en-US" sz="1800" b="1" i="0" dirty="0">
                <a:effectLst/>
                <a:latin typeface="Söhne"/>
              </a:rPr>
              <a:t>handles variable-length sequences</a:t>
            </a:r>
            <a:r>
              <a:rPr lang="en-US" sz="1800" b="1" dirty="0">
                <a:latin typeface="Söhne"/>
              </a:rPr>
              <a:t> </a:t>
            </a:r>
            <a:r>
              <a:rPr lang="en-US" sz="1800" dirty="0">
                <a:latin typeface="Söhne"/>
              </a:rPr>
              <a:t>- </a:t>
            </a:r>
            <a:r>
              <a:rPr lang="en-US" sz="1800" b="0" i="0" dirty="0">
                <a:effectLst/>
                <a:latin typeface="Söhne"/>
              </a:rPr>
              <a:t>which is common in sequence data like proteins.</a:t>
            </a:r>
          </a:p>
          <a:p>
            <a:pPr marL="742950" lvl="1" indent="-285750">
              <a:buFont typeface="+mj-lt"/>
              <a:buAutoNum type="arabicPeriod"/>
            </a:pPr>
            <a:endParaRPr lang="he-IL" sz="2000" b="0" i="0" dirty="0">
              <a:effectLst/>
              <a:latin typeface="Söhne"/>
            </a:endParaRPr>
          </a:p>
        </p:txBody>
      </p:sp>
      <p:sp>
        <p:nvSpPr>
          <p:cNvPr id="4" name="TextBox 3">
            <a:extLst>
              <a:ext uri="{FF2B5EF4-FFF2-40B4-BE49-F238E27FC236}">
                <a16:creationId xmlns:a16="http://schemas.microsoft.com/office/drawing/2014/main" id="{878B3DDC-7D96-089B-C513-C6557F7F2BF4}"/>
              </a:ext>
            </a:extLst>
          </p:cNvPr>
          <p:cNvSpPr txBox="1"/>
          <p:nvPr/>
        </p:nvSpPr>
        <p:spPr>
          <a:xfrm>
            <a:off x="7305773" y="2441542"/>
            <a:ext cx="4255291" cy="2534770"/>
          </a:xfrm>
          <a:prstGeom prst="rect">
            <a:avLst/>
          </a:prstGeom>
          <a:noFill/>
        </p:spPr>
        <p:txBody>
          <a:bodyPr wrap="square" rtlCol="0">
            <a:spAutoFit/>
          </a:bodyPr>
          <a:lstStyle/>
          <a:p>
            <a:r>
              <a:rPr lang="en-US" sz="2000" b="1" i="0" dirty="0">
                <a:solidFill>
                  <a:srgbClr val="000000"/>
                </a:solidFill>
                <a:effectLst/>
                <a:highlight>
                  <a:srgbClr val="FFFFFF"/>
                </a:highlight>
                <a:latin typeface="courier"/>
              </a:rPr>
              <a:t>AHSPDGLCEHYKGQDPATVSEPDVQEQCMMNMIISGANAPRLRQ</a:t>
            </a:r>
          </a:p>
          <a:p>
            <a:r>
              <a:rPr lang="en-US" sz="2000" b="1" i="0" dirty="0">
                <a:solidFill>
                  <a:srgbClr val="000000"/>
                </a:solidFill>
                <a:effectLst/>
                <a:highlight>
                  <a:srgbClr val="FFFFFF"/>
                </a:highlight>
                <a:latin typeface="courier"/>
              </a:rPr>
              <a:t>CNKITFHCGASRHP</a:t>
            </a:r>
          </a:p>
          <a:p>
            <a:r>
              <a:rPr lang="en-US" sz="2000" b="1" i="0" dirty="0">
                <a:solidFill>
                  <a:srgbClr val="000000"/>
                </a:solidFill>
                <a:effectLst/>
                <a:highlight>
                  <a:srgbClr val="FFFFFF"/>
                </a:highlight>
                <a:latin typeface="courier"/>
              </a:rPr>
              <a:t>EI </a:t>
            </a:r>
          </a:p>
          <a:p>
            <a:r>
              <a:rPr lang="en-US" sz="2000" b="1" i="0" dirty="0">
                <a:solidFill>
                  <a:srgbClr val="000000"/>
                </a:solidFill>
                <a:effectLst/>
                <a:highlight>
                  <a:srgbClr val="FFFFFF"/>
                </a:highlight>
                <a:latin typeface="courier"/>
              </a:rPr>
              <a:t>LVWTPGSFLKHPTMLN</a:t>
            </a:r>
          </a:p>
          <a:p>
            <a:r>
              <a:rPr lang="en-US" sz="2000" b="1" i="0" dirty="0">
                <a:solidFill>
                  <a:srgbClr val="000000"/>
                </a:solidFill>
                <a:effectLst/>
                <a:highlight>
                  <a:srgbClr val="FFFFFF"/>
                </a:highlight>
                <a:latin typeface="courier"/>
              </a:rPr>
              <a:t>VVQEKDGFPGGARMAMTPFASFGAMKWIHLPVHWQPNK</a:t>
            </a:r>
          </a:p>
          <a:p>
            <a:r>
              <a:rPr lang="en-US" sz="2000" b="1" i="0" dirty="0">
                <a:solidFill>
                  <a:srgbClr val="000000"/>
                </a:solidFill>
                <a:effectLst/>
                <a:highlight>
                  <a:srgbClr val="FFFFFF"/>
                </a:highlight>
                <a:latin typeface="courier"/>
              </a:rPr>
              <a:t>TGKLER</a:t>
            </a:r>
            <a:endParaRPr lang="en-IL" sz="2000" b="1" dirty="0"/>
          </a:p>
        </p:txBody>
      </p:sp>
      <p:pic>
        <p:nvPicPr>
          <p:cNvPr id="7" name="Picture 6" descr="A mask with a mustache&#10;&#10;Description automatically generated">
            <a:extLst>
              <a:ext uri="{FF2B5EF4-FFF2-40B4-BE49-F238E27FC236}">
                <a16:creationId xmlns:a16="http://schemas.microsoft.com/office/drawing/2014/main" id="{228A634E-3D84-1308-4FDB-1E95F88DE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38010" y="3110674"/>
            <a:ext cx="172487" cy="213316"/>
          </a:xfrm>
          <a:prstGeom prst="rect">
            <a:avLst/>
          </a:prstGeom>
        </p:spPr>
      </p:pic>
      <p:pic>
        <p:nvPicPr>
          <p:cNvPr id="8" name="Picture 7" descr="A mask with a mustache&#10;&#10;Description automatically generated">
            <a:extLst>
              <a:ext uri="{FF2B5EF4-FFF2-40B4-BE49-F238E27FC236}">
                <a16:creationId xmlns:a16="http://schemas.microsoft.com/office/drawing/2014/main" id="{B820721A-FDD2-8B97-1F91-908B0FD16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749381" y="3110673"/>
            <a:ext cx="172487" cy="213316"/>
          </a:xfrm>
          <a:prstGeom prst="rect">
            <a:avLst/>
          </a:prstGeom>
        </p:spPr>
      </p:pic>
      <p:pic>
        <p:nvPicPr>
          <p:cNvPr id="9" name="Picture 8" descr="A mask with a mustache&#10;&#10;Description automatically generated">
            <a:extLst>
              <a:ext uri="{FF2B5EF4-FFF2-40B4-BE49-F238E27FC236}">
                <a16:creationId xmlns:a16="http://schemas.microsoft.com/office/drawing/2014/main" id="{63F7429E-E8B3-1D06-8BB6-A379DEAD9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955820" y="3110672"/>
            <a:ext cx="172487" cy="213316"/>
          </a:xfrm>
          <a:prstGeom prst="rect">
            <a:avLst/>
          </a:prstGeom>
        </p:spPr>
      </p:pic>
      <p:pic>
        <p:nvPicPr>
          <p:cNvPr id="10" name="Picture 9" descr="A mask with a mustache&#10;&#10;Description automatically generated">
            <a:extLst>
              <a:ext uri="{FF2B5EF4-FFF2-40B4-BE49-F238E27FC236}">
                <a16:creationId xmlns:a16="http://schemas.microsoft.com/office/drawing/2014/main" id="{A9324E7D-80D3-C010-34B0-1D79F24EA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167191" y="3110672"/>
            <a:ext cx="172487" cy="213316"/>
          </a:xfrm>
          <a:prstGeom prst="rect">
            <a:avLst/>
          </a:prstGeom>
        </p:spPr>
      </p:pic>
      <p:pic>
        <p:nvPicPr>
          <p:cNvPr id="11" name="Picture 10" descr="A mask with a mustache&#10;&#10;Description automatically generated">
            <a:extLst>
              <a:ext uri="{FF2B5EF4-FFF2-40B4-BE49-F238E27FC236}">
                <a16:creationId xmlns:a16="http://schemas.microsoft.com/office/drawing/2014/main" id="{E3F88E6A-12BC-B628-EDCD-C2551EFC1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373630" y="3110671"/>
            <a:ext cx="172487" cy="213316"/>
          </a:xfrm>
          <a:prstGeom prst="rect">
            <a:avLst/>
          </a:prstGeom>
        </p:spPr>
      </p:pic>
      <p:pic>
        <p:nvPicPr>
          <p:cNvPr id="12" name="Picture 11" descr="A mask with a mustache&#10;&#10;Description automatically generated">
            <a:extLst>
              <a:ext uri="{FF2B5EF4-FFF2-40B4-BE49-F238E27FC236}">
                <a16:creationId xmlns:a16="http://schemas.microsoft.com/office/drawing/2014/main" id="{B1344EFF-76F5-3106-A8BD-B7C835372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580069" y="3110670"/>
            <a:ext cx="172487" cy="213316"/>
          </a:xfrm>
          <a:prstGeom prst="rect">
            <a:avLst/>
          </a:prstGeom>
        </p:spPr>
      </p:pic>
      <p:pic>
        <p:nvPicPr>
          <p:cNvPr id="13" name="Picture 12" descr="A mask with a mustache&#10;&#10;Description automatically generated">
            <a:extLst>
              <a:ext uri="{FF2B5EF4-FFF2-40B4-BE49-F238E27FC236}">
                <a16:creationId xmlns:a16="http://schemas.microsoft.com/office/drawing/2014/main" id="{436A49E9-1795-21B9-81E3-2CABB5018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86508" y="3110670"/>
            <a:ext cx="172487" cy="213316"/>
          </a:xfrm>
          <a:prstGeom prst="rect">
            <a:avLst/>
          </a:prstGeom>
        </p:spPr>
      </p:pic>
      <p:pic>
        <p:nvPicPr>
          <p:cNvPr id="14" name="Picture 13" descr="A mask with a mustache&#10;&#10;Description automatically generated">
            <a:extLst>
              <a:ext uri="{FF2B5EF4-FFF2-40B4-BE49-F238E27FC236}">
                <a16:creationId xmlns:a16="http://schemas.microsoft.com/office/drawing/2014/main" id="{B6A20DD9-23EC-7744-ECE7-4AED0BE41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012306" y="3110670"/>
            <a:ext cx="172487" cy="213316"/>
          </a:xfrm>
          <a:prstGeom prst="rect">
            <a:avLst/>
          </a:prstGeom>
        </p:spPr>
      </p:pic>
      <p:pic>
        <p:nvPicPr>
          <p:cNvPr id="47" name="Picture 46" descr="A mask with a mustache&#10;&#10;Description automatically generated">
            <a:extLst>
              <a:ext uri="{FF2B5EF4-FFF2-40B4-BE49-F238E27FC236}">
                <a16:creationId xmlns:a16="http://schemas.microsoft.com/office/drawing/2014/main" id="{9F0208AF-0E39-4D50-2DB1-DDF80B55A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109" y="3430175"/>
            <a:ext cx="210424" cy="260234"/>
          </a:xfrm>
          <a:prstGeom prst="rect">
            <a:avLst/>
          </a:prstGeom>
        </p:spPr>
      </p:pic>
      <p:pic>
        <p:nvPicPr>
          <p:cNvPr id="48" name="Picture 47" descr="A mask with a mustache&#10;&#10;Description automatically generated">
            <a:extLst>
              <a:ext uri="{FF2B5EF4-FFF2-40B4-BE49-F238E27FC236}">
                <a16:creationId xmlns:a16="http://schemas.microsoft.com/office/drawing/2014/main" id="{06F197D5-7897-D566-63E5-FFE05D6AC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480" y="3430174"/>
            <a:ext cx="210424" cy="260234"/>
          </a:xfrm>
          <a:prstGeom prst="rect">
            <a:avLst/>
          </a:prstGeom>
        </p:spPr>
      </p:pic>
      <p:pic>
        <p:nvPicPr>
          <p:cNvPr id="49" name="Picture 48" descr="A mask with a mustache&#10;&#10;Description automatically generated">
            <a:extLst>
              <a:ext uri="{FF2B5EF4-FFF2-40B4-BE49-F238E27FC236}">
                <a16:creationId xmlns:a16="http://schemas.microsoft.com/office/drawing/2014/main" id="{A39D3A59-0571-FAFD-2AE5-5E57362BF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919" y="3430173"/>
            <a:ext cx="210424" cy="260234"/>
          </a:xfrm>
          <a:prstGeom prst="rect">
            <a:avLst/>
          </a:prstGeom>
        </p:spPr>
      </p:pic>
      <p:pic>
        <p:nvPicPr>
          <p:cNvPr id="50" name="Picture 49" descr="A mask with a mustache&#10;&#10;Description automatically generated">
            <a:extLst>
              <a:ext uri="{FF2B5EF4-FFF2-40B4-BE49-F238E27FC236}">
                <a16:creationId xmlns:a16="http://schemas.microsoft.com/office/drawing/2014/main" id="{5FA59141-C41D-6267-0A70-27780D8A1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3290" y="3430173"/>
            <a:ext cx="210424" cy="260234"/>
          </a:xfrm>
          <a:prstGeom prst="rect">
            <a:avLst/>
          </a:prstGeom>
        </p:spPr>
      </p:pic>
      <p:pic>
        <p:nvPicPr>
          <p:cNvPr id="51" name="Picture 50" descr="A mask with a mustache&#10;&#10;Description automatically generated">
            <a:extLst>
              <a:ext uri="{FF2B5EF4-FFF2-40B4-BE49-F238E27FC236}">
                <a16:creationId xmlns:a16="http://schemas.microsoft.com/office/drawing/2014/main" id="{43F8CC83-052E-AC20-E26E-D934EA6A2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9729" y="3430172"/>
            <a:ext cx="210424" cy="260234"/>
          </a:xfrm>
          <a:prstGeom prst="rect">
            <a:avLst/>
          </a:prstGeom>
        </p:spPr>
      </p:pic>
      <p:pic>
        <p:nvPicPr>
          <p:cNvPr id="52" name="Picture 51" descr="A mask with a mustache&#10;&#10;Description automatically generated">
            <a:extLst>
              <a:ext uri="{FF2B5EF4-FFF2-40B4-BE49-F238E27FC236}">
                <a16:creationId xmlns:a16="http://schemas.microsoft.com/office/drawing/2014/main" id="{C7223620-909C-0B04-1902-FAF89A8EC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6168" y="3430171"/>
            <a:ext cx="210424" cy="260234"/>
          </a:xfrm>
          <a:prstGeom prst="rect">
            <a:avLst/>
          </a:prstGeom>
        </p:spPr>
      </p:pic>
      <p:pic>
        <p:nvPicPr>
          <p:cNvPr id="53" name="Picture 52" descr="A mask with a mustache&#10;&#10;Description automatically generated">
            <a:extLst>
              <a:ext uri="{FF2B5EF4-FFF2-40B4-BE49-F238E27FC236}">
                <a16:creationId xmlns:a16="http://schemas.microsoft.com/office/drawing/2014/main" id="{E743DC95-BBFA-BB7F-3A19-498F518AB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607" y="3430171"/>
            <a:ext cx="210424" cy="260234"/>
          </a:xfrm>
          <a:prstGeom prst="rect">
            <a:avLst/>
          </a:prstGeom>
        </p:spPr>
      </p:pic>
      <p:pic>
        <p:nvPicPr>
          <p:cNvPr id="54" name="Picture 53" descr="A mask with a mustache&#10;&#10;Description automatically generated">
            <a:extLst>
              <a:ext uri="{FF2B5EF4-FFF2-40B4-BE49-F238E27FC236}">
                <a16:creationId xmlns:a16="http://schemas.microsoft.com/office/drawing/2014/main" id="{735EA4EE-6964-AC39-4FED-D90C96DF8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046" y="3430171"/>
            <a:ext cx="210424" cy="260234"/>
          </a:xfrm>
          <a:prstGeom prst="rect">
            <a:avLst/>
          </a:prstGeom>
        </p:spPr>
      </p:pic>
      <p:pic>
        <p:nvPicPr>
          <p:cNvPr id="55" name="Picture 54" descr="A mask with a mustache&#10;&#10;Description automatically generated">
            <a:extLst>
              <a:ext uri="{FF2B5EF4-FFF2-40B4-BE49-F238E27FC236}">
                <a16:creationId xmlns:a16="http://schemas.microsoft.com/office/drawing/2014/main" id="{7481FE49-8A21-0E60-378D-3E5F03847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2677" y="3404483"/>
            <a:ext cx="210424" cy="260234"/>
          </a:xfrm>
          <a:prstGeom prst="rect">
            <a:avLst/>
          </a:prstGeom>
        </p:spPr>
      </p:pic>
      <p:pic>
        <p:nvPicPr>
          <p:cNvPr id="56" name="Picture 55" descr="A mask with a mustache&#10;&#10;Description automatically generated">
            <a:extLst>
              <a:ext uri="{FF2B5EF4-FFF2-40B4-BE49-F238E27FC236}">
                <a16:creationId xmlns:a16="http://schemas.microsoft.com/office/drawing/2014/main" id="{5A696AC4-1995-272E-DEF6-B713177FB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048" y="3404482"/>
            <a:ext cx="210424" cy="260234"/>
          </a:xfrm>
          <a:prstGeom prst="rect">
            <a:avLst/>
          </a:prstGeom>
        </p:spPr>
      </p:pic>
      <p:pic>
        <p:nvPicPr>
          <p:cNvPr id="57" name="Picture 56" descr="A mask with a mustache&#10;&#10;Description automatically generated">
            <a:extLst>
              <a:ext uri="{FF2B5EF4-FFF2-40B4-BE49-F238E27FC236}">
                <a16:creationId xmlns:a16="http://schemas.microsoft.com/office/drawing/2014/main" id="{D29550B2-33B7-79D0-7E90-5EDE862FF1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0487" y="3404481"/>
            <a:ext cx="210424" cy="260234"/>
          </a:xfrm>
          <a:prstGeom prst="rect">
            <a:avLst/>
          </a:prstGeom>
        </p:spPr>
      </p:pic>
      <p:pic>
        <p:nvPicPr>
          <p:cNvPr id="58" name="Picture 57" descr="A mask with a mustache&#10;&#10;Description automatically generated">
            <a:extLst>
              <a:ext uri="{FF2B5EF4-FFF2-40B4-BE49-F238E27FC236}">
                <a16:creationId xmlns:a16="http://schemas.microsoft.com/office/drawing/2014/main" id="{94682D8E-6338-4149-8DF5-4E4C0C28B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1858" y="3404481"/>
            <a:ext cx="210424" cy="260234"/>
          </a:xfrm>
          <a:prstGeom prst="rect">
            <a:avLst/>
          </a:prstGeom>
        </p:spPr>
      </p:pic>
      <p:pic>
        <p:nvPicPr>
          <p:cNvPr id="59" name="Picture 58" descr="A mask with a mustache&#10;&#10;Description automatically generated">
            <a:extLst>
              <a:ext uri="{FF2B5EF4-FFF2-40B4-BE49-F238E27FC236}">
                <a16:creationId xmlns:a16="http://schemas.microsoft.com/office/drawing/2014/main" id="{3EA94FA2-9374-28B0-0DA9-3AE6B10AA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8297" y="3404480"/>
            <a:ext cx="210424" cy="260234"/>
          </a:xfrm>
          <a:prstGeom prst="rect">
            <a:avLst/>
          </a:prstGeom>
        </p:spPr>
      </p:pic>
      <p:pic>
        <p:nvPicPr>
          <p:cNvPr id="60" name="Picture 59" descr="A mask with a mustache&#10;&#10;Description automatically generated">
            <a:extLst>
              <a:ext uri="{FF2B5EF4-FFF2-40B4-BE49-F238E27FC236}">
                <a16:creationId xmlns:a16="http://schemas.microsoft.com/office/drawing/2014/main" id="{6FAC0250-42EA-3844-35A7-70CE5F6F2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736" y="3404479"/>
            <a:ext cx="210424" cy="260234"/>
          </a:xfrm>
          <a:prstGeom prst="rect">
            <a:avLst/>
          </a:prstGeom>
        </p:spPr>
      </p:pic>
      <p:pic>
        <p:nvPicPr>
          <p:cNvPr id="61" name="Picture 60" descr="A mask with a mustache&#10;&#10;Description automatically generated">
            <a:extLst>
              <a:ext uri="{FF2B5EF4-FFF2-40B4-BE49-F238E27FC236}">
                <a16:creationId xmlns:a16="http://schemas.microsoft.com/office/drawing/2014/main" id="{D8AD70DB-AFE1-A243-0A84-8DF43EFA8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1175" y="3404479"/>
            <a:ext cx="210424" cy="260234"/>
          </a:xfrm>
          <a:prstGeom prst="rect">
            <a:avLst/>
          </a:prstGeom>
        </p:spPr>
      </p:pic>
      <p:pic>
        <p:nvPicPr>
          <p:cNvPr id="62" name="Picture 61" descr="A mask with a mustache&#10;&#10;Description automatically generated">
            <a:extLst>
              <a:ext uri="{FF2B5EF4-FFF2-40B4-BE49-F238E27FC236}">
                <a16:creationId xmlns:a16="http://schemas.microsoft.com/office/drawing/2014/main" id="{28091FE8-0154-9F85-100A-D37624FF3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7614" y="3404479"/>
            <a:ext cx="210424" cy="260234"/>
          </a:xfrm>
          <a:prstGeom prst="rect">
            <a:avLst/>
          </a:prstGeom>
        </p:spPr>
      </p:pic>
      <p:pic>
        <p:nvPicPr>
          <p:cNvPr id="63" name="Picture 62" descr="A mask with a mustache&#10;&#10;Description automatically generated">
            <a:extLst>
              <a:ext uri="{FF2B5EF4-FFF2-40B4-BE49-F238E27FC236}">
                <a16:creationId xmlns:a16="http://schemas.microsoft.com/office/drawing/2014/main" id="{C9951710-F004-2629-6C73-7C18B03E6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616" y="4625038"/>
            <a:ext cx="210424" cy="260234"/>
          </a:xfrm>
          <a:prstGeom prst="rect">
            <a:avLst/>
          </a:prstGeom>
        </p:spPr>
      </p:pic>
      <p:pic>
        <p:nvPicPr>
          <p:cNvPr id="64" name="Picture 63" descr="A mask with a mustache&#10;&#10;Description automatically generated">
            <a:extLst>
              <a:ext uri="{FF2B5EF4-FFF2-40B4-BE49-F238E27FC236}">
                <a16:creationId xmlns:a16="http://schemas.microsoft.com/office/drawing/2014/main" id="{A8FC6409-4745-783C-EAD8-2C4992828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5987" y="4625037"/>
            <a:ext cx="210424" cy="260234"/>
          </a:xfrm>
          <a:prstGeom prst="rect">
            <a:avLst/>
          </a:prstGeom>
        </p:spPr>
      </p:pic>
      <p:pic>
        <p:nvPicPr>
          <p:cNvPr id="65" name="Picture 64" descr="A mask with a mustache&#10;&#10;Description automatically generated">
            <a:extLst>
              <a:ext uri="{FF2B5EF4-FFF2-40B4-BE49-F238E27FC236}">
                <a16:creationId xmlns:a16="http://schemas.microsoft.com/office/drawing/2014/main" id="{9EA99221-516F-055A-DAFA-5E77738C2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2426" y="4625036"/>
            <a:ext cx="210424" cy="260234"/>
          </a:xfrm>
          <a:prstGeom prst="rect">
            <a:avLst/>
          </a:prstGeom>
        </p:spPr>
      </p:pic>
      <p:pic>
        <p:nvPicPr>
          <p:cNvPr id="66" name="Picture 65" descr="A mask with a mustache&#10;&#10;Description automatically generated">
            <a:extLst>
              <a:ext uri="{FF2B5EF4-FFF2-40B4-BE49-F238E27FC236}">
                <a16:creationId xmlns:a16="http://schemas.microsoft.com/office/drawing/2014/main" id="{AC5E36AA-1BAD-2905-7CD7-D1593DBDC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797" y="4625036"/>
            <a:ext cx="210424" cy="260234"/>
          </a:xfrm>
          <a:prstGeom prst="rect">
            <a:avLst/>
          </a:prstGeom>
        </p:spPr>
      </p:pic>
      <p:pic>
        <p:nvPicPr>
          <p:cNvPr id="67" name="Picture 66" descr="A mask with a mustache&#10;&#10;Description automatically generated">
            <a:extLst>
              <a:ext uri="{FF2B5EF4-FFF2-40B4-BE49-F238E27FC236}">
                <a16:creationId xmlns:a16="http://schemas.microsoft.com/office/drawing/2014/main" id="{9B216F27-C76A-63A0-73A2-690E496CD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0236" y="4625035"/>
            <a:ext cx="210424" cy="260234"/>
          </a:xfrm>
          <a:prstGeom prst="rect">
            <a:avLst/>
          </a:prstGeom>
        </p:spPr>
      </p:pic>
      <p:pic>
        <p:nvPicPr>
          <p:cNvPr id="68" name="Picture 67" descr="A mask with a mustache&#10;&#10;Description automatically generated">
            <a:extLst>
              <a:ext uri="{FF2B5EF4-FFF2-40B4-BE49-F238E27FC236}">
                <a16:creationId xmlns:a16="http://schemas.microsoft.com/office/drawing/2014/main" id="{D55C4205-4B87-6196-7035-67CC0C55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675" y="4625034"/>
            <a:ext cx="210424" cy="260234"/>
          </a:xfrm>
          <a:prstGeom prst="rect">
            <a:avLst/>
          </a:prstGeom>
        </p:spPr>
      </p:pic>
      <p:pic>
        <p:nvPicPr>
          <p:cNvPr id="69" name="Picture 68" descr="A mask with a mustache&#10;&#10;Description automatically generated">
            <a:extLst>
              <a:ext uri="{FF2B5EF4-FFF2-40B4-BE49-F238E27FC236}">
                <a16:creationId xmlns:a16="http://schemas.microsoft.com/office/drawing/2014/main" id="{9DBB3C40-8CDB-B38B-8641-DEBAA906C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14" y="4625034"/>
            <a:ext cx="210424" cy="260234"/>
          </a:xfrm>
          <a:prstGeom prst="rect">
            <a:avLst/>
          </a:prstGeom>
        </p:spPr>
      </p:pic>
      <p:pic>
        <p:nvPicPr>
          <p:cNvPr id="70" name="Picture 69" descr="A mask with a mustache&#10;&#10;Description automatically generated">
            <a:extLst>
              <a:ext uri="{FF2B5EF4-FFF2-40B4-BE49-F238E27FC236}">
                <a16:creationId xmlns:a16="http://schemas.microsoft.com/office/drawing/2014/main" id="{FAB7F0F3-19B7-02D6-8300-2BDDEAA1C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553" y="4625034"/>
            <a:ext cx="210424" cy="260234"/>
          </a:xfrm>
          <a:prstGeom prst="rect">
            <a:avLst/>
          </a:prstGeom>
        </p:spPr>
      </p:pic>
      <p:pic>
        <p:nvPicPr>
          <p:cNvPr id="71" name="Picture 70" descr="A mask with a mustache&#10;&#10;Description automatically generated">
            <a:extLst>
              <a:ext uri="{FF2B5EF4-FFF2-40B4-BE49-F238E27FC236}">
                <a16:creationId xmlns:a16="http://schemas.microsoft.com/office/drawing/2014/main" id="{A46C8C17-FF6F-D7DB-4319-DF5914288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4467" y="4625038"/>
            <a:ext cx="210424" cy="260234"/>
          </a:xfrm>
          <a:prstGeom prst="rect">
            <a:avLst/>
          </a:prstGeom>
        </p:spPr>
      </p:pic>
      <p:pic>
        <p:nvPicPr>
          <p:cNvPr id="72" name="Picture 71" descr="A mask with a mustache&#10;&#10;Description automatically generated">
            <a:extLst>
              <a:ext uri="{FF2B5EF4-FFF2-40B4-BE49-F238E27FC236}">
                <a16:creationId xmlns:a16="http://schemas.microsoft.com/office/drawing/2014/main" id="{49AAA074-0C23-57AF-0F8C-4A7FDA92F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5838" y="4625037"/>
            <a:ext cx="210424" cy="260234"/>
          </a:xfrm>
          <a:prstGeom prst="rect">
            <a:avLst/>
          </a:prstGeom>
        </p:spPr>
      </p:pic>
      <p:pic>
        <p:nvPicPr>
          <p:cNvPr id="73" name="Picture 72" descr="A mask with a mustache&#10;&#10;Description automatically generated">
            <a:extLst>
              <a:ext uri="{FF2B5EF4-FFF2-40B4-BE49-F238E27FC236}">
                <a16:creationId xmlns:a16="http://schemas.microsoft.com/office/drawing/2014/main" id="{3404BF51-5D70-0D38-3EA8-122646CE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277" y="4625036"/>
            <a:ext cx="210424" cy="260234"/>
          </a:xfrm>
          <a:prstGeom prst="rect">
            <a:avLst/>
          </a:prstGeom>
        </p:spPr>
      </p:pic>
      <p:pic>
        <p:nvPicPr>
          <p:cNvPr id="74" name="Picture 73" descr="A mask with a mustache&#10;&#10;Description automatically generated">
            <a:extLst>
              <a:ext uri="{FF2B5EF4-FFF2-40B4-BE49-F238E27FC236}">
                <a16:creationId xmlns:a16="http://schemas.microsoft.com/office/drawing/2014/main" id="{DD1C9DC5-9C50-FB21-419E-E31D77502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648" y="4625036"/>
            <a:ext cx="210424" cy="260234"/>
          </a:xfrm>
          <a:prstGeom prst="rect">
            <a:avLst/>
          </a:prstGeom>
        </p:spPr>
      </p:pic>
      <p:pic>
        <p:nvPicPr>
          <p:cNvPr id="75" name="Picture 74" descr="A mask with a mustache&#10;&#10;Description automatically generated">
            <a:extLst>
              <a:ext uri="{FF2B5EF4-FFF2-40B4-BE49-F238E27FC236}">
                <a16:creationId xmlns:a16="http://schemas.microsoft.com/office/drawing/2014/main" id="{AC0D4EF9-0840-ED83-D72F-D9264CC10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0087" y="4625035"/>
            <a:ext cx="210424" cy="260234"/>
          </a:xfrm>
          <a:prstGeom prst="rect">
            <a:avLst/>
          </a:prstGeom>
        </p:spPr>
      </p:pic>
      <p:pic>
        <p:nvPicPr>
          <p:cNvPr id="76" name="Picture 75" descr="A mask with a mustache&#10;&#10;Description automatically generated">
            <a:extLst>
              <a:ext uri="{FF2B5EF4-FFF2-40B4-BE49-F238E27FC236}">
                <a16:creationId xmlns:a16="http://schemas.microsoft.com/office/drawing/2014/main" id="{A3EFE2B7-2805-BF05-BA65-D08B697F7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6526" y="4625034"/>
            <a:ext cx="210424" cy="260234"/>
          </a:xfrm>
          <a:prstGeom prst="rect">
            <a:avLst/>
          </a:prstGeom>
        </p:spPr>
      </p:pic>
      <p:pic>
        <p:nvPicPr>
          <p:cNvPr id="77" name="Picture 76" descr="A mask with a mustache&#10;&#10;Description automatically generated">
            <a:extLst>
              <a:ext uri="{FF2B5EF4-FFF2-40B4-BE49-F238E27FC236}">
                <a16:creationId xmlns:a16="http://schemas.microsoft.com/office/drawing/2014/main" id="{F069589D-1FF8-F578-08FA-7393027D1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2965" y="4625034"/>
            <a:ext cx="210424" cy="260234"/>
          </a:xfrm>
          <a:prstGeom prst="rect">
            <a:avLst/>
          </a:prstGeom>
        </p:spPr>
      </p:pic>
      <p:pic>
        <p:nvPicPr>
          <p:cNvPr id="79" name="Picture 78" descr="A mask with a mustache&#10;&#10;Description automatically generated">
            <a:extLst>
              <a:ext uri="{FF2B5EF4-FFF2-40B4-BE49-F238E27FC236}">
                <a16:creationId xmlns:a16="http://schemas.microsoft.com/office/drawing/2014/main" id="{D12EFCC3-34F3-E194-0D4E-C4548F4AB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6057" y="4309073"/>
            <a:ext cx="210424" cy="260234"/>
          </a:xfrm>
          <a:prstGeom prst="rect">
            <a:avLst/>
          </a:prstGeom>
        </p:spPr>
      </p:pic>
      <p:pic>
        <p:nvPicPr>
          <p:cNvPr id="80" name="Picture 79" descr="A mask with a mustache&#10;&#10;Description automatically generated">
            <a:extLst>
              <a:ext uri="{FF2B5EF4-FFF2-40B4-BE49-F238E27FC236}">
                <a16:creationId xmlns:a16="http://schemas.microsoft.com/office/drawing/2014/main" id="{EF9DD682-D51B-4601-D097-A7B21DC83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7428" y="4309072"/>
            <a:ext cx="210424" cy="260234"/>
          </a:xfrm>
          <a:prstGeom prst="rect">
            <a:avLst/>
          </a:prstGeom>
        </p:spPr>
      </p:pic>
      <p:pic>
        <p:nvPicPr>
          <p:cNvPr id="81" name="Picture 80" descr="A mask with a mustache&#10;&#10;Description automatically generated">
            <a:extLst>
              <a:ext uri="{FF2B5EF4-FFF2-40B4-BE49-F238E27FC236}">
                <a16:creationId xmlns:a16="http://schemas.microsoft.com/office/drawing/2014/main" id="{3A0E22B8-7F0B-3316-0E20-35EE397F1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867" y="4309071"/>
            <a:ext cx="210424" cy="260234"/>
          </a:xfrm>
          <a:prstGeom prst="rect">
            <a:avLst/>
          </a:prstGeom>
        </p:spPr>
      </p:pic>
      <p:pic>
        <p:nvPicPr>
          <p:cNvPr id="82" name="Picture 81" descr="A mask with a mustache&#10;&#10;Description automatically generated">
            <a:extLst>
              <a:ext uri="{FF2B5EF4-FFF2-40B4-BE49-F238E27FC236}">
                <a16:creationId xmlns:a16="http://schemas.microsoft.com/office/drawing/2014/main" id="{D3B27FF2-2512-DC15-1B16-18AC55D61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5238" y="4309071"/>
            <a:ext cx="210424" cy="260234"/>
          </a:xfrm>
          <a:prstGeom prst="rect">
            <a:avLst/>
          </a:prstGeom>
        </p:spPr>
      </p:pic>
      <p:pic>
        <p:nvPicPr>
          <p:cNvPr id="83" name="Picture 82" descr="A mask with a mustache&#10;&#10;Description automatically generated">
            <a:extLst>
              <a:ext uri="{FF2B5EF4-FFF2-40B4-BE49-F238E27FC236}">
                <a16:creationId xmlns:a16="http://schemas.microsoft.com/office/drawing/2014/main" id="{6571F756-CB45-E687-5F6C-C1C771719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1677" y="4309070"/>
            <a:ext cx="210424" cy="260234"/>
          </a:xfrm>
          <a:prstGeom prst="rect">
            <a:avLst/>
          </a:prstGeom>
        </p:spPr>
      </p:pic>
      <p:pic>
        <p:nvPicPr>
          <p:cNvPr id="84" name="Picture 83" descr="A mask with a mustache&#10;&#10;Description automatically generated">
            <a:extLst>
              <a:ext uri="{FF2B5EF4-FFF2-40B4-BE49-F238E27FC236}">
                <a16:creationId xmlns:a16="http://schemas.microsoft.com/office/drawing/2014/main" id="{91DDADE8-0596-61B5-6CD0-612D6DA1D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116" y="4309069"/>
            <a:ext cx="210424" cy="260234"/>
          </a:xfrm>
          <a:prstGeom prst="rect">
            <a:avLst/>
          </a:prstGeom>
        </p:spPr>
      </p:pic>
      <p:pic>
        <p:nvPicPr>
          <p:cNvPr id="85" name="Picture 84" descr="A mask with a mustache&#10;&#10;Description automatically generated">
            <a:extLst>
              <a:ext uri="{FF2B5EF4-FFF2-40B4-BE49-F238E27FC236}">
                <a16:creationId xmlns:a16="http://schemas.microsoft.com/office/drawing/2014/main" id="{ACFB4050-9E3F-04B2-A595-11EB0E4E1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4555" y="4309069"/>
            <a:ext cx="210424" cy="260234"/>
          </a:xfrm>
          <a:prstGeom prst="rect">
            <a:avLst/>
          </a:prstGeom>
        </p:spPr>
      </p:pic>
      <p:pic>
        <p:nvPicPr>
          <p:cNvPr id="86" name="Picture 85" descr="A mask with a mustache&#10;&#10;Description automatically generated">
            <a:extLst>
              <a:ext uri="{FF2B5EF4-FFF2-40B4-BE49-F238E27FC236}">
                <a16:creationId xmlns:a16="http://schemas.microsoft.com/office/drawing/2014/main" id="{7DD08691-38D5-DB29-CC14-290A4211A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0994" y="4309069"/>
            <a:ext cx="210424" cy="260234"/>
          </a:xfrm>
          <a:prstGeom prst="rect">
            <a:avLst/>
          </a:prstGeom>
        </p:spPr>
      </p:pic>
      <p:pic>
        <p:nvPicPr>
          <p:cNvPr id="87" name="Picture 86" descr="A mask with a mustache&#10;&#10;Description automatically generated">
            <a:extLst>
              <a:ext uri="{FF2B5EF4-FFF2-40B4-BE49-F238E27FC236}">
                <a16:creationId xmlns:a16="http://schemas.microsoft.com/office/drawing/2014/main" id="{A3322CDA-ED31-0239-2682-17155F59B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5838" y="2809817"/>
            <a:ext cx="210424" cy="260234"/>
          </a:xfrm>
          <a:prstGeom prst="rect">
            <a:avLst/>
          </a:prstGeom>
        </p:spPr>
      </p:pic>
      <p:pic>
        <p:nvPicPr>
          <p:cNvPr id="88" name="Picture 87" descr="A mask with a mustache&#10;&#10;Description automatically generated">
            <a:extLst>
              <a:ext uri="{FF2B5EF4-FFF2-40B4-BE49-F238E27FC236}">
                <a16:creationId xmlns:a16="http://schemas.microsoft.com/office/drawing/2014/main" id="{AAC594F7-CA34-CBFD-2F14-52C4B3316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7209" y="2809816"/>
            <a:ext cx="210424" cy="260234"/>
          </a:xfrm>
          <a:prstGeom prst="rect">
            <a:avLst/>
          </a:prstGeom>
        </p:spPr>
      </p:pic>
      <p:pic>
        <p:nvPicPr>
          <p:cNvPr id="89" name="Picture 88" descr="A mask with a mustache&#10;&#10;Description automatically generated">
            <a:extLst>
              <a:ext uri="{FF2B5EF4-FFF2-40B4-BE49-F238E27FC236}">
                <a16:creationId xmlns:a16="http://schemas.microsoft.com/office/drawing/2014/main" id="{D191CBCD-9F3E-5B87-5350-291F93C36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648" y="2809815"/>
            <a:ext cx="210424" cy="260234"/>
          </a:xfrm>
          <a:prstGeom prst="rect">
            <a:avLst/>
          </a:prstGeom>
        </p:spPr>
      </p:pic>
      <p:pic>
        <p:nvPicPr>
          <p:cNvPr id="90" name="Picture 89" descr="A mask with a mustache&#10;&#10;Description automatically generated">
            <a:extLst>
              <a:ext uri="{FF2B5EF4-FFF2-40B4-BE49-F238E27FC236}">
                <a16:creationId xmlns:a16="http://schemas.microsoft.com/office/drawing/2014/main" id="{9BF54953-F00B-33F0-BD96-EA4293325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19" y="2809815"/>
            <a:ext cx="210424" cy="260234"/>
          </a:xfrm>
          <a:prstGeom prst="rect">
            <a:avLst/>
          </a:prstGeom>
        </p:spPr>
      </p:pic>
      <p:pic>
        <p:nvPicPr>
          <p:cNvPr id="91" name="Picture 90" descr="A mask with a mustache&#10;&#10;Description automatically generated">
            <a:extLst>
              <a:ext uri="{FF2B5EF4-FFF2-40B4-BE49-F238E27FC236}">
                <a16:creationId xmlns:a16="http://schemas.microsoft.com/office/drawing/2014/main" id="{5C18B27A-7F79-4EA8-33C7-317D412BB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458" y="2809814"/>
            <a:ext cx="210424" cy="260234"/>
          </a:xfrm>
          <a:prstGeom prst="rect">
            <a:avLst/>
          </a:prstGeom>
        </p:spPr>
      </p:pic>
      <p:pic>
        <p:nvPicPr>
          <p:cNvPr id="93" name="Picture 92" descr="A mask with a mustache&#10;&#10;Description automatically generated">
            <a:extLst>
              <a:ext uri="{FF2B5EF4-FFF2-40B4-BE49-F238E27FC236}">
                <a16:creationId xmlns:a16="http://schemas.microsoft.com/office/drawing/2014/main" id="{DAA7A6E0-1685-5DC5-A863-2F04665D0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0696" y="3404472"/>
            <a:ext cx="210424" cy="260234"/>
          </a:xfrm>
          <a:prstGeom prst="rect">
            <a:avLst/>
          </a:prstGeom>
        </p:spPr>
      </p:pic>
      <p:pic>
        <p:nvPicPr>
          <p:cNvPr id="95" name="Picture 94" descr="A mask with a mustache&#10;&#10;Description automatically generated">
            <a:extLst>
              <a:ext uri="{FF2B5EF4-FFF2-40B4-BE49-F238E27FC236}">
                <a16:creationId xmlns:a16="http://schemas.microsoft.com/office/drawing/2014/main" id="{5C2A7995-A6D4-3110-B410-447430906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2332" y="3726072"/>
            <a:ext cx="210424" cy="260234"/>
          </a:xfrm>
          <a:prstGeom prst="rect">
            <a:avLst/>
          </a:prstGeom>
        </p:spPr>
      </p:pic>
      <p:pic>
        <p:nvPicPr>
          <p:cNvPr id="96" name="Picture 95" descr="A mask with a mustache&#10;&#10;Description automatically generated">
            <a:extLst>
              <a:ext uri="{FF2B5EF4-FFF2-40B4-BE49-F238E27FC236}">
                <a16:creationId xmlns:a16="http://schemas.microsoft.com/office/drawing/2014/main" id="{95BD81E7-D111-9677-61AC-27221BEAF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3703" y="3726071"/>
            <a:ext cx="210424" cy="260234"/>
          </a:xfrm>
          <a:prstGeom prst="rect">
            <a:avLst/>
          </a:prstGeom>
        </p:spPr>
      </p:pic>
      <p:pic>
        <p:nvPicPr>
          <p:cNvPr id="97" name="Picture 96" descr="A mask with a mustache&#10;&#10;Description automatically generated">
            <a:extLst>
              <a:ext uri="{FF2B5EF4-FFF2-40B4-BE49-F238E27FC236}">
                <a16:creationId xmlns:a16="http://schemas.microsoft.com/office/drawing/2014/main" id="{C7B7BEBF-E100-D563-326C-A72C92D60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142" y="3726070"/>
            <a:ext cx="210424" cy="260234"/>
          </a:xfrm>
          <a:prstGeom prst="rect">
            <a:avLst/>
          </a:prstGeom>
        </p:spPr>
      </p:pic>
      <p:pic>
        <p:nvPicPr>
          <p:cNvPr id="98" name="Picture 97" descr="A mask with a mustache&#10;&#10;Description automatically generated">
            <a:extLst>
              <a:ext uri="{FF2B5EF4-FFF2-40B4-BE49-F238E27FC236}">
                <a16:creationId xmlns:a16="http://schemas.microsoft.com/office/drawing/2014/main" id="{75C5E35D-D1E4-86EB-22BC-A9C172B28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1513" y="3726070"/>
            <a:ext cx="210424" cy="260234"/>
          </a:xfrm>
          <a:prstGeom prst="rect">
            <a:avLst/>
          </a:prstGeom>
        </p:spPr>
      </p:pic>
      <p:pic>
        <p:nvPicPr>
          <p:cNvPr id="99" name="Picture 98" descr="A mask with a mustache&#10;&#10;Description automatically generated">
            <a:extLst>
              <a:ext uri="{FF2B5EF4-FFF2-40B4-BE49-F238E27FC236}">
                <a16:creationId xmlns:a16="http://schemas.microsoft.com/office/drawing/2014/main" id="{832717E6-49B0-18CC-CA6D-E7258849C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952" y="3726069"/>
            <a:ext cx="210424" cy="260234"/>
          </a:xfrm>
          <a:prstGeom prst="rect">
            <a:avLst/>
          </a:prstGeom>
        </p:spPr>
      </p:pic>
      <p:pic>
        <p:nvPicPr>
          <p:cNvPr id="100" name="Picture 99" descr="A mask with a mustache&#10;&#10;Description automatically generated">
            <a:extLst>
              <a:ext uri="{FF2B5EF4-FFF2-40B4-BE49-F238E27FC236}">
                <a16:creationId xmlns:a16="http://schemas.microsoft.com/office/drawing/2014/main" id="{53AAB530-BA34-9BB9-C379-58A254205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4391" y="3726068"/>
            <a:ext cx="210424" cy="260234"/>
          </a:xfrm>
          <a:prstGeom prst="rect">
            <a:avLst/>
          </a:prstGeom>
        </p:spPr>
      </p:pic>
      <p:pic>
        <p:nvPicPr>
          <p:cNvPr id="101" name="Picture 100" descr="A mask with a mustache&#10;&#10;Description automatically generated">
            <a:extLst>
              <a:ext uri="{FF2B5EF4-FFF2-40B4-BE49-F238E27FC236}">
                <a16:creationId xmlns:a16="http://schemas.microsoft.com/office/drawing/2014/main" id="{63DE45DF-FF5D-B40B-3A5D-D5393F695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0830" y="3726068"/>
            <a:ext cx="210424" cy="260234"/>
          </a:xfrm>
          <a:prstGeom prst="rect">
            <a:avLst/>
          </a:prstGeom>
        </p:spPr>
      </p:pic>
      <p:pic>
        <p:nvPicPr>
          <p:cNvPr id="109" name="Picture 108" descr="A mask with a mustache&#10;&#10;Description automatically generated">
            <a:extLst>
              <a:ext uri="{FF2B5EF4-FFF2-40B4-BE49-F238E27FC236}">
                <a16:creationId xmlns:a16="http://schemas.microsoft.com/office/drawing/2014/main" id="{35146A40-154B-AA7B-3E0A-0A6C9F3C0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3953" y="4315236"/>
            <a:ext cx="210424" cy="260234"/>
          </a:xfrm>
          <a:prstGeom prst="rect">
            <a:avLst/>
          </a:prstGeom>
        </p:spPr>
      </p:pic>
      <p:pic>
        <p:nvPicPr>
          <p:cNvPr id="110" name="Picture 109" descr="A mask with a mustache&#10;&#10;Description automatically generated">
            <a:extLst>
              <a:ext uri="{FF2B5EF4-FFF2-40B4-BE49-F238E27FC236}">
                <a16:creationId xmlns:a16="http://schemas.microsoft.com/office/drawing/2014/main" id="{03562BD0-B02C-FE00-F395-97B97CC37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6793" y="4303438"/>
            <a:ext cx="210424" cy="260234"/>
          </a:xfrm>
          <a:prstGeom prst="rect">
            <a:avLst/>
          </a:prstGeom>
        </p:spPr>
      </p:pic>
    </p:spTree>
    <p:extLst>
      <p:ext uri="{BB962C8B-B14F-4D97-AF65-F5344CB8AC3E}">
        <p14:creationId xmlns:p14="http://schemas.microsoft.com/office/powerpoint/2010/main" val="127371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10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10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10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1000"/>
                                        <p:tgtEl>
                                          <p:spTgt spid="53"/>
                                        </p:tgtEl>
                                      </p:cBhvr>
                                    </p:animEffect>
                                  </p:childTnLst>
                                </p:cTn>
                              </p:par>
                              <p:par>
                                <p:cTn id="50" presetID="10"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1000"/>
                                        <p:tgtEl>
                                          <p:spTgt spid="54"/>
                                        </p:tgtEl>
                                      </p:cBhvr>
                                    </p:animEffect>
                                  </p:childTnLst>
                                </p:cTn>
                              </p:par>
                              <p:par>
                                <p:cTn id="53" presetID="10"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1000"/>
                                        <p:tgtEl>
                                          <p:spTgt spid="55"/>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10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10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1000"/>
                                        <p:tgtEl>
                                          <p:spTgt spid="58"/>
                                        </p:tgtEl>
                                      </p:cBhvr>
                                    </p:animEffect>
                                  </p:childTnLst>
                                </p:cTn>
                              </p:par>
                              <p:par>
                                <p:cTn id="65" presetID="10"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1000"/>
                                        <p:tgtEl>
                                          <p:spTgt spid="59"/>
                                        </p:tgtEl>
                                      </p:cBhvr>
                                    </p:animEffect>
                                  </p:childTnLst>
                                </p:cTn>
                              </p:par>
                              <p:par>
                                <p:cTn id="68" presetID="10" presetClass="entr" presetSubtype="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1000"/>
                                        <p:tgtEl>
                                          <p:spTgt spid="60"/>
                                        </p:tgtEl>
                                      </p:cBhvr>
                                    </p:animEffect>
                                  </p:childTnLst>
                                </p:cTn>
                              </p:par>
                              <p:par>
                                <p:cTn id="71" presetID="10"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1000"/>
                                        <p:tgtEl>
                                          <p:spTgt spid="61"/>
                                        </p:tgtEl>
                                      </p:cBhvr>
                                    </p:animEffect>
                                  </p:childTnLst>
                                </p:cTn>
                              </p:par>
                              <p:par>
                                <p:cTn id="74" presetID="10" presetClass="entr" presetSubtype="0" fill="hold"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1000"/>
                                        <p:tgtEl>
                                          <p:spTgt spid="62"/>
                                        </p:tgtEl>
                                      </p:cBhvr>
                                    </p:animEffect>
                                  </p:childTnLst>
                                </p:cTn>
                              </p:par>
                              <p:par>
                                <p:cTn id="77" presetID="10" presetClass="entr" presetSubtype="0" fill="hold"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1000"/>
                                        <p:tgtEl>
                                          <p:spTgt spid="63"/>
                                        </p:tgtEl>
                                      </p:cBhvr>
                                    </p:animEffect>
                                  </p:childTnLst>
                                </p:cTn>
                              </p:par>
                              <p:par>
                                <p:cTn id="80" presetID="10" presetClass="entr" presetSubtype="0"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1000"/>
                                        <p:tgtEl>
                                          <p:spTgt spid="64"/>
                                        </p:tgtEl>
                                      </p:cBhvr>
                                    </p:animEffect>
                                  </p:childTnLst>
                                </p:cTn>
                              </p:par>
                              <p:par>
                                <p:cTn id="83" presetID="10" presetClass="entr" presetSubtype="0" fill="hold" nodeType="with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1000"/>
                                        <p:tgtEl>
                                          <p:spTgt spid="65"/>
                                        </p:tgtEl>
                                      </p:cBhvr>
                                    </p:animEffect>
                                  </p:childTnLst>
                                </p:cTn>
                              </p:par>
                              <p:par>
                                <p:cTn id="86" presetID="10" presetClass="entr" presetSubtype="0"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1000"/>
                                        <p:tgtEl>
                                          <p:spTgt spid="66"/>
                                        </p:tgtEl>
                                      </p:cBhvr>
                                    </p:animEffect>
                                  </p:childTnLst>
                                </p:cTn>
                              </p:par>
                              <p:par>
                                <p:cTn id="89" presetID="10" presetClass="entr" presetSubtype="0" fill="hold" nodeType="withEffect">
                                  <p:stCondLst>
                                    <p:cond delay="0"/>
                                  </p:stCondLst>
                                  <p:childTnLst>
                                    <p:set>
                                      <p:cBhvr>
                                        <p:cTn id="90" dur="1" fill="hold">
                                          <p:stCondLst>
                                            <p:cond delay="0"/>
                                          </p:stCondLst>
                                        </p:cTn>
                                        <p:tgtEl>
                                          <p:spTgt spid="67"/>
                                        </p:tgtEl>
                                        <p:attrNameLst>
                                          <p:attrName>style.visibility</p:attrName>
                                        </p:attrNameLst>
                                      </p:cBhvr>
                                      <p:to>
                                        <p:strVal val="visible"/>
                                      </p:to>
                                    </p:set>
                                    <p:animEffect transition="in" filter="fade">
                                      <p:cBhvr>
                                        <p:cTn id="91" dur="1000"/>
                                        <p:tgtEl>
                                          <p:spTgt spid="67"/>
                                        </p:tgtEl>
                                      </p:cBhvr>
                                    </p:animEffect>
                                  </p:childTnLst>
                                </p:cTn>
                              </p:par>
                              <p:par>
                                <p:cTn id="92" presetID="10" presetClass="entr" presetSubtype="0" fill="hold"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1000"/>
                                        <p:tgtEl>
                                          <p:spTgt spid="68"/>
                                        </p:tgtEl>
                                      </p:cBhvr>
                                    </p:animEffect>
                                  </p:childTnLst>
                                </p:cTn>
                              </p:par>
                              <p:par>
                                <p:cTn id="95" presetID="10" presetClass="entr" presetSubtype="0" fill="hold" nodeType="with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fade">
                                      <p:cBhvr>
                                        <p:cTn id="97" dur="1000"/>
                                        <p:tgtEl>
                                          <p:spTgt spid="69"/>
                                        </p:tgtEl>
                                      </p:cBhvr>
                                    </p:animEffect>
                                  </p:childTnLst>
                                </p:cTn>
                              </p:par>
                              <p:par>
                                <p:cTn id="98" presetID="10" presetClass="entr" presetSubtype="0" fill="hold"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1000"/>
                                        <p:tgtEl>
                                          <p:spTgt spid="70"/>
                                        </p:tgtEl>
                                      </p:cBhvr>
                                    </p:animEffect>
                                  </p:childTnLst>
                                </p:cTn>
                              </p:par>
                              <p:par>
                                <p:cTn id="101" presetID="10" presetClass="entr" presetSubtype="0" fill="hold" nodeType="withEffect">
                                  <p:stCondLst>
                                    <p:cond delay="0"/>
                                  </p:stCondLst>
                                  <p:childTnLst>
                                    <p:set>
                                      <p:cBhvr>
                                        <p:cTn id="102" dur="1" fill="hold">
                                          <p:stCondLst>
                                            <p:cond delay="0"/>
                                          </p:stCondLst>
                                        </p:cTn>
                                        <p:tgtEl>
                                          <p:spTgt spid="71"/>
                                        </p:tgtEl>
                                        <p:attrNameLst>
                                          <p:attrName>style.visibility</p:attrName>
                                        </p:attrNameLst>
                                      </p:cBhvr>
                                      <p:to>
                                        <p:strVal val="visible"/>
                                      </p:to>
                                    </p:set>
                                    <p:animEffect transition="in" filter="fade">
                                      <p:cBhvr>
                                        <p:cTn id="103" dur="1000"/>
                                        <p:tgtEl>
                                          <p:spTgt spid="71"/>
                                        </p:tgtEl>
                                      </p:cBhvr>
                                    </p:animEffect>
                                  </p:childTnLst>
                                </p:cTn>
                              </p:par>
                              <p:par>
                                <p:cTn id="104" presetID="10" presetClass="entr" presetSubtype="0" fill="hold" nodeType="with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fade">
                                      <p:cBhvr>
                                        <p:cTn id="106" dur="1000"/>
                                        <p:tgtEl>
                                          <p:spTgt spid="72"/>
                                        </p:tgtEl>
                                      </p:cBhvr>
                                    </p:animEffect>
                                  </p:childTnLst>
                                </p:cTn>
                              </p:par>
                              <p:par>
                                <p:cTn id="107" presetID="10" presetClass="entr" presetSubtype="0" fill="hold" nodeType="withEffect">
                                  <p:stCondLst>
                                    <p:cond delay="0"/>
                                  </p:stCondLst>
                                  <p:childTnLst>
                                    <p:set>
                                      <p:cBhvr>
                                        <p:cTn id="108" dur="1" fill="hold">
                                          <p:stCondLst>
                                            <p:cond delay="0"/>
                                          </p:stCondLst>
                                        </p:cTn>
                                        <p:tgtEl>
                                          <p:spTgt spid="73"/>
                                        </p:tgtEl>
                                        <p:attrNameLst>
                                          <p:attrName>style.visibility</p:attrName>
                                        </p:attrNameLst>
                                      </p:cBhvr>
                                      <p:to>
                                        <p:strVal val="visible"/>
                                      </p:to>
                                    </p:set>
                                    <p:animEffect transition="in" filter="fade">
                                      <p:cBhvr>
                                        <p:cTn id="109" dur="1000"/>
                                        <p:tgtEl>
                                          <p:spTgt spid="73"/>
                                        </p:tgtEl>
                                      </p:cBhvr>
                                    </p:animEffect>
                                  </p:childTnLst>
                                </p:cTn>
                              </p:par>
                              <p:par>
                                <p:cTn id="110" presetID="10" presetClass="entr" presetSubtype="0" fill="hold"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1000"/>
                                        <p:tgtEl>
                                          <p:spTgt spid="74"/>
                                        </p:tgtEl>
                                      </p:cBhvr>
                                    </p:animEffect>
                                  </p:childTnLst>
                                </p:cTn>
                              </p:par>
                              <p:par>
                                <p:cTn id="113" presetID="10" presetClass="entr" presetSubtype="0" fill="hold" nodeType="with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fade">
                                      <p:cBhvr>
                                        <p:cTn id="115" dur="1000"/>
                                        <p:tgtEl>
                                          <p:spTgt spid="75"/>
                                        </p:tgtEl>
                                      </p:cBhvr>
                                    </p:animEffect>
                                  </p:childTnLst>
                                </p:cTn>
                              </p:par>
                              <p:par>
                                <p:cTn id="116" presetID="10" presetClass="entr" presetSubtype="0" fill="hold" nodeType="withEffect">
                                  <p:stCondLst>
                                    <p:cond delay="0"/>
                                  </p:stCondLst>
                                  <p:childTnLst>
                                    <p:set>
                                      <p:cBhvr>
                                        <p:cTn id="117" dur="1" fill="hold">
                                          <p:stCondLst>
                                            <p:cond delay="0"/>
                                          </p:stCondLst>
                                        </p:cTn>
                                        <p:tgtEl>
                                          <p:spTgt spid="76"/>
                                        </p:tgtEl>
                                        <p:attrNameLst>
                                          <p:attrName>style.visibility</p:attrName>
                                        </p:attrNameLst>
                                      </p:cBhvr>
                                      <p:to>
                                        <p:strVal val="visible"/>
                                      </p:to>
                                    </p:set>
                                    <p:animEffect transition="in" filter="fade">
                                      <p:cBhvr>
                                        <p:cTn id="118" dur="1000"/>
                                        <p:tgtEl>
                                          <p:spTgt spid="76"/>
                                        </p:tgtEl>
                                      </p:cBhvr>
                                    </p:animEffect>
                                  </p:childTnLst>
                                </p:cTn>
                              </p:par>
                              <p:par>
                                <p:cTn id="119" presetID="10" presetClass="entr" presetSubtype="0" fill="hold" nodeType="withEffect">
                                  <p:stCondLst>
                                    <p:cond delay="0"/>
                                  </p:stCondLst>
                                  <p:childTnLst>
                                    <p:set>
                                      <p:cBhvr>
                                        <p:cTn id="120" dur="1" fill="hold">
                                          <p:stCondLst>
                                            <p:cond delay="0"/>
                                          </p:stCondLst>
                                        </p:cTn>
                                        <p:tgtEl>
                                          <p:spTgt spid="77"/>
                                        </p:tgtEl>
                                        <p:attrNameLst>
                                          <p:attrName>style.visibility</p:attrName>
                                        </p:attrNameLst>
                                      </p:cBhvr>
                                      <p:to>
                                        <p:strVal val="visible"/>
                                      </p:to>
                                    </p:set>
                                    <p:animEffect transition="in" filter="fade">
                                      <p:cBhvr>
                                        <p:cTn id="121" dur="1000"/>
                                        <p:tgtEl>
                                          <p:spTgt spid="77"/>
                                        </p:tgtEl>
                                      </p:cBhvr>
                                    </p:animEffect>
                                  </p:childTnLst>
                                </p:cTn>
                              </p:par>
                              <p:par>
                                <p:cTn id="122" presetID="10" presetClass="entr" presetSubtype="0" fill="hold" nodeType="withEffect">
                                  <p:stCondLst>
                                    <p:cond delay="0"/>
                                  </p:stCondLst>
                                  <p:childTnLst>
                                    <p:set>
                                      <p:cBhvr>
                                        <p:cTn id="123" dur="1" fill="hold">
                                          <p:stCondLst>
                                            <p:cond delay="0"/>
                                          </p:stCondLst>
                                        </p:cTn>
                                        <p:tgtEl>
                                          <p:spTgt spid="79"/>
                                        </p:tgtEl>
                                        <p:attrNameLst>
                                          <p:attrName>style.visibility</p:attrName>
                                        </p:attrNameLst>
                                      </p:cBhvr>
                                      <p:to>
                                        <p:strVal val="visible"/>
                                      </p:to>
                                    </p:set>
                                    <p:animEffect transition="in" filter="fade">
                                      <p:cBhvr>
                                        <p:cTn id="124" dur="1000"/>
                                        <p:tgtEl>
                                          <p:spTgt spid="79"/>
                                        </p:tgtEl>
                                      </p:cBhvr>
                                    </p:animEffect>
                                  </p:childTnLst>
                                </p:cTn>
                              </p:par>
                              <p:par>
                                <p:cTn id="125" presetID="10" presetClass="entr" presetSubtype="0" fill="hold" nodeType="withEffect">
                                  <p:stCondLst>
                                    <p:cond delay="0"/>
                                  </p:stCondLst>
                                  <p:childTnLst>
                                    <p:set>
                                      <p:cBhvr>
                                        <p:cTn id="126" dur="1" fill="hold">
                                          <p:stCondLst>
                                            <p:cond delay="0"/>
                                          </p:stCondLst>
                                        </p:cTn>
                                        <p:tgtEl>
                                          <p:spTgt spid="80"/>
                                        </p:tgtEl>
                                        <p:attrNameLst>
                                          <p:attrName>style.visibility</p:attrName>
                                        </p:attrNameLst>
                                      </p:cBhvr>
                                      <p:to>
                                        <p:strVal val="visible"/>
                                      </p:to>
                                    </p:set>
                                    <p:animEffect transition="in" filter="fade">
                                      <p:cBhvr>
                                        <p:cTn id="127" dur="1000"/>
                                        <p:tgtEl>
                                          <p:spTgt spid="80"/>
                                        </p:tgtEl>
                                      </p:cBhvr>
                                    </p:animEffect>
                                  </p:childTnLst>
                                </p:cTn>
                              </p:par>
                              <p:par>
                                <p:cTn id="128" presetID="10" presetClass="entr" presetSubtype="0" fill="hold" nodeType="withEffect">
                                  <p:stCondLst>
                                    <p:cond delay="0"/>
                                  </p:stCondLst>
                                  <p:childTnLst>
                                    <p:set>
                                      <p:cBhvr>
                                        <p:cTn id="129" dur="1" fill="hold">
                                          <p:stCondLst>
                                            <p:cond delay="0"/>
                                          </p:stCondLst>
                                        </p:cTn>
                                        <p:tgtEl>
                                          <p:spTgt spid="81"/>
                                        </p:tgtEl>
                                        <p:attrNameLst>
                                          <p:attrName>style.visibility</p:attrName>
                                        </p:attrNameLst>
                                      </p:cBhvr>
                                      <p:to>
                                        <p:strVal val="visible"/>
                                      </p:to>
                                    </p:set>
                                    <p:animEffect transition="in" filter="fade">
                                      <p:cBhvr>
                                        <p:cTn id="130" dur="1000"/>
                                        <p:tgtEl>
                                          <p:spTgt spid="81"/>
                                        </p:tgtEl>
                                      </p:cBhvr>
                                    </p:animEffect>
                                  </p:childTnLst>
                                </p:cTn>
                              </p:par>
                              <p:par>
                                <p:cTn id="131" presetID="10" presetClass="entr" presetSubtype="0" fill="hold" nodeType="withEffect">
                                  <p:stCondLst>
                                    <p:cond delay="0"/>
                                  </p:stCondLst>
                                  <p:childTnLst>
                                    <p:set>
                                      <p:cBhvr>
                                        <p:cTn id="132" dur="1" fill="hold">
                                          <p:stCondLst>
                                            <p:cond delay="0"/>
                                          </p:stCondLst>
                                        </p:cTn>
                                        <p:tgtEl>
                                          <p:spTgt spid="82"/>
                                        </p:tgtEl>
                                        <p:attrNameLst>
                                          <p:attrName>style.visibility</p:attrName>
                                        </p:attrNameLst>
                                      </p:cBhvr>
                                      <p:to>
                                        <p:strVal val="visible"/>
                                      </p:to>
                                    </p:set>
                                    <p:animEffect transition="in" filter="fade">
                                      <p:cBhvr>
                                        <p:cTn id="133" dur="1000"/>
                                        <p:tgtEl>
                                          <p:spTgt spid="82"/>
                                        </p:tgtEl>
                                      </p:cBhvr>
                                    </p:animEffect>
                                  </p:childTnLst>
                                </p:cTn>
                              </p:par>
                              <p:par>
                                <p:cTn id="134" presetID="10" presetClass="entr" presetSubtype="0" fill="hold" nodeType="with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fade">
                                      <p:cBhvr>
                                        <p:cTn id="136" dur="1000"/>
                                        <p:tgtEl>
                                          <p:spTgt spid="83"/>
                                        </p:tgtEl>
                                      </p:cBhvr>
                                    </p:animEffect>
                                  </p:childTnLst>
                                </p:cTn>
                              </p:par>
                              <p:par>
                                <p:cTn id="137" presetID="10" presetClass="entr" presetSubtype="0" fill="hold" nodeType="withEffect">
                                  <p:stCondLst>
                                    <p:cond delay="0"/>
                                  </p:stCondLst>
                                  <p:childTnLst>
                                    <p:set>
                                      <p:cBhvr>
                                        <p:cTn id="138" dur="1" fill="hold">
                                          <p:stCondLst>
                                            <p:cond delay="0"/>
                                          </p:stCondLst>
                                        </p:cTn>
                                        <p:tgtEl>
                                          <p:spTgt spid="84"/>
                                        </p:tgtEl>
                                        <p:attrNameLst>
                                          <p:attrName>style.visibility</p:attrName>
                                        </p:attrNameLst>
                                      </p:cBhvr>
                                      <p:to>
                                        <p:strVal val="visible"/>
                                      </p:to>
                                    </p:set>
                                    <p:animEffect transition="in" filter="fade">
                                      <p:cBhvr>
                                        <p:cTn id="139" dur="1000"/>
                                        <p:tgtEl>
                                          <p:spTgt spid="84"/>
                                        </p:tgtEl>
                                      </p:cBhvr>
                                    </p:animEffect>
                                  </p:childTnLst>
                                </p:cTn>
                              </p:par>
                              <p:par>
                                <p:cTn id="140" presetID="10" presetClass="entr" presetSubtype="0" fill="hold" nodeType="withEffect">
                                  <p:stCondLst>
                                    <p:cond delay="0"/>
                                  </p:stCondLst>
                                  <p:childTnLst>
                                    <p:set>
                                      <p:cBhvr>
                                        <p:cTn id="141" dur="1" fill="hold">
                                          <p:stCondLst>
                                            <p:cond delay="0"/>
                                          </p:stCondLst>
                                        </p:cTn>
                                        <p:tgtEl>
                                          <p:spTgt spid="85"/>
                                        </p:tgtEl>
                                        <p:attrNameLst>
                                          <p:attrName>style.visibility</p:attrName>
                                        </p:attrNameLst>
                                      </p:cBhvr>
                                      <p:to>
                                        <p:strVal val="visible"/>
                                      </p:to>
                                    </p:set>
                                    <p:animEffect transition="in" filter="fade">
                                      <p:cBhvr>
                                        <p:cTn id="142" dur="1000"/>
                                        <p:tgtEl>
                                          <p:spTgt spid="85"/>
                                        </p:tgtEl>
                                      </p:cBhvr>
                                    </p:animEffect>
                                  </p:childTnLst>
                                </p:cTn>
                              </p:par>
                              <p:par>
                                <p:cTn id="143" presetID="10" presetClass="entr" presetSubtype="0" fill="hold" nodeType="withEffect">
                                  <p:stCondLst>
                                    <p:cond delay="0"/>
                                  </p:stCondLst>
                                  <p:childTnLst>
                                    <p:set>
                                      <p:cBhvr>
                                        <p:cTn id="144" dur="1" fill="hold">
                                          <p:stCondLst>
                                            <p:cond delay="0"/>
                                          </p:stCondLst>
                                        </p:cTn>
                                        <p:tgtEl>
                                          <p:spTgt spid="86"/>
                                        </p:tgtEl>
                                        <p:attrNameLst>
                                          <p:attrName>style.visibility</p:attrName>
                                        </p:attrNameLst>
                                      </p:cBhvr>
                                      <p:to>
                                        <p:strVal val="visible"/>
                                      </p:to>
                                    </p:set>
                                    <p:animEffect transition="in" filter="fade">
                                      <p:cBhvr>
                                        <p:cTn id="145" dur="1000"/>
                                        <p:tgtEl>
                                          <p:spTgt spid="86"/>
                                        </p:tgtEl>
                                      </p:cBhvr>
                                    </p:animEffect>
                                  </p:childTnLst>
                                </p:cTn>
                              </p:par>
                              <p:par>
                                <p:cTn id="146" presetID="10" presetClass="entr" presetSubtype="0" fill="hold" nodeType="with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fade">
                                      <p:cBhvr>
                                        <p:cTn id="148" dur="1000"/>
                                        <p:tgtEl>
                                          <p:spTgt spid="87"/>
                                        </p:tgtEl>
                                      </p:cBhvr>
                                    </p:animEffect>
                                  </p:childTnLst>
                                </p:cTn>
                              </p:par>
                              <p:par>
                                <p:cTn id="149" presetID="10" presetClass="entr" presetSubtype="0" fill="hold" nodeType="withEffect">
                                  <p:stCondLst>
                                    <p:cond delay="0"/>
                                  </p:stCondLst>
                                  <p:childTnLst>
                                    <p:set>
                                      <p:cBhvr>
                                        <p:cTn id="150" dur="1" fill="hold">
                                          <p:stCondLst>
                                            <p:cond delay="0"/>
                                          </p:stCondLst>
                                        </p:cTn>
                                        <p:tgtEl>
                                          <p:spTgt spid="88"/>
                                        </p:tgtEl>
                                        <p:attrNameLst>
                                          <p:attrName>style.visibility</p:attrName>
                                        </p:attrNameLst>
                                      </p:cBhvr>
                                      <p:to>
                                        <p:strVal val="visible"/>
                                      </p:to>
                                    </p:set>
                                    <p:animEffect transition="in" filter="fade">
                                      <p:cBhvr>
                                        <p:cTn id="151" dur="1000"/>
                                        <p:tgtEl>
                                          <p:spTgt spid="88"/>
                                        </p:tgtEl>
                                      </p:cBhvr>
                                    </p:animEffect>
                                  </p:childTnLst>
                                </p:cTn>
                              </p:par>
                              <p:par>
                                <p:cTn id="152" presetID="10" presetClass="entr" presetSubtype="0" fill="hold" nodeType="withEffect">
                                  <p:stCondLst>
                                    <p:cond delay="0"/>
                                  </p:stCondLst>
                                  <p:childTnLst>
                                    <p:set>
                                      <p:cBhvr>
                                        <p:cTn id="153" dur="1" fill="hold">
                                          <p:stCondLst>
                                            <p:cond delay="0"/>
                                          </p:stCondLst>
                                        </p:cTn>
                                        <p:tgtEl>
                                          <p:spTgt spid="89"/>
                                        </p:tgtEl>
                                        <p:attrNameLst>
                                          <p:attrName>style.visibility</p:attrName>
                                        </p:attrNameLst>
                                      </p:cBhvr>
                                      <p:to>
                                        <p:strVal val="visible"/>
                                      </p:to>
                                    </p:set>
                                    <p:animEffect transition="in" filter="fade">
                                      <p:cBhvr>
                                        <p:cTn id="154" dur="1000"/>
                                        <p:tgtEl>
                                          <p:spTgt spid="89"/>
                                        </p:tgtEl>
                                      </p:cBhvr>
                                    </p:animEffect>
                                  </p:childTnLst>
                                </p:cTn>
                              </p:par>
                              <p:par>
                                <p:cTn id="155" presetID="10" presetClass="entr" presetSubtype="0" fill="hold" nodeType="withEffect">
                                  <p:stCondLst>
                                    <p:cond delay="0"/>
                                  </p:stCondLst>
                                  <p:childTnLst>
                                    <p:set>
                                      <p:cBhvr>
                                        <p:cTn id="156" dur="1" fill="hold">
                                          <p:stCondLst>
                                            <p:cond delay="0"/>
                                          </p:stCondLst>
                                        </p:cTn>
                                        <p:tgtEl>
                                          <p:spTgt spid="90"/>
                                        </p:tgtEl>
                                        <p:attrNameLst>
                                          <p:attrName>style.visibility</p:attrName>
                                        </p:attrNameLst>
                                      </p:cBhvr>
                                      <p:to>
                                        <p:strVal val="visible"/>
                                      </p:to>
                                    </p:set>
                                    <p:animEffect transition="in" filter="fade">
                                      <p:cBhvr>
                                        <p:cTn id="157" dur="1000"/>
                                        <p:tgtEl>
                                          <p:spTgt spid="90"/>
                                        </p:tgtEl>
                                      </p:cBhvr>
                                    </p:animEffect>
                                  </p:childTnLst>
                                </p:cTn>
                              </p:par>
                              <p:par>
                                <p:cTn id="158" presetID="10" presetClass="entr" presetSubtype="0" fill="hold" nodeType="withEffect">
                                  <p:stCondLst>
                                    <p:cond delay="0"/>
                                  </p:stCondLst>
                                  <p:childTnLst>
                                    <p:set>
                                      <p:cBhvr>
                                        <p:cTn id="159" dur="1" fill="hold">
                                          <p:stCondLst>
                                            <p:cond delay="0"/>
                                          </p:stCondLst>
                                        </p:cTn>
                                        <p:tgtEl>
                                          <p:spTgt spid="91"/>
                                        </p:tgtEl>
                                        <p:attrNameLst>
                                          <p:attrName>style.visibility</p:attrName>
                                        </p:attrNameLst>
                                      </p:cBhvr>
                                      <p:to>
                                        <p:strVal val="visible"/>
                                      </p:to>
                                    </p:set>
                                    <p:animEffect transition="in" filter="fade">
                                      <p:cBhvr>
                                        <p:cTn id="160" dur="1000"/>
                                        <p:tgtEl>
                                          <p:spTgt spid="91"/>
                                        </p:tgtEl>
                                      </p:cBhvr>
                                    </p:animEffect>
                                  </p:childTnLst>
                                </p:cTn>
                              </p:par>
                              <p:par>
                                <p:cTn id="161" presetID="10" presetClass="entr" presetSubtype="0" fill="hold" nodeType="withEffect">
                                  <p:stCondLst>
                                    <p:cond delay="0"/>
                                  </p:stCondLst>
                                  <p:childTnLst>
                                    <p:set>
                                      <p:cBhvr>
                                        <p:cTn id="162" dur="1" fill="hold">
                                          <p:stCondLst>
                                            <p:cond delay="0"/>
                                          </p:stCondLst>
                                        </p:cTn>
                                        <p:tgtEl>
                                          <p:spTgt spid="93"/>
                                        </p:tgtEl>
                                        <p:attrNameLst>
                                          <p:attrName>style.visibility</p:attrName>
                                        </p:attrNameLst>
                                      </p:cBhvr>
                                      <p:to>
                                        <p:strVal val="visible"/>
                                      </p:to>
                                    </p:set>
                                    <p:animEffect transition="in" filter="fade">
                                      <p:cBhvr>
                                        <p:cTn id="163" dur="1000"/>
                                        <p:tgtEl>
                                          <p:spTgt spid="93"/>
                                        </p:tgtEl>
                                      </p:cBhvr>
                                    </p:animEffect>
                                  </p:childTnLst>
                                </p:cTn>
                              </p:par>
                              <p:par>
                                <p:cTn id="164" presetID="10" presetClass="entr" presetSubtype="0" fill="hold" nodeType="withEffect">
                                  <p:stCondLst>
                                    <p:cond delay="0"/>
                                  </p:stCondLst>
                                  <p:childTnLst>
                                    <p:set>
                                      <p:cBhvr>
                                        <p:cTn id="165" dur="1" fill="hold">
                                          <p:stCondLst>
                                            <p:cond delay="0"/>
                                          </p:stCondLst>
                                        </p:cTn>
                                        <p:tgtEl>
                                          <p:spTgt spid="95"/>
                                        </p:tgtEl>
                                        <p:attrNameLst>
                                          <p:attrName>style.visibility</p:attrName>
                                        </p:attrNameLst>
                                      </p:cBhvr>
                                      <p:to>
                                        <p:strVal val="visible"/>
                                      </p:to>
                                    </p:set>
                                    <p:animEffect transition="in" filter="fade">
                                      <p:cBhvr>
                                        <p:cTn id="166" dur="1000"/>
                                        <p:tgtEl>
                                          <p:spTgt spid="95"/>
                                        </p:tgtEl>
                                      </p:cBhvr>
                                    </p:animEffect>
                                  </p:childTnLst>
                                </p:cTn>
                              </p:par>
                              <p:par>
                                <p:cTn id="167" presetID="10" presetClass="entr" presetSubtype="0" fill="hold" nodeType="withEffect">
                                  <p:stCondLst>
                                    <p:cond delay="0"/>
                                  </p:stCondLst>
                                  <p:childTnLst>
                                    <p:set>
                                      <p:cBhvr>
                                        <p:cTn id="168" dur="1" fill="hold">
                                          <p:stCondLst>
                                            <p:cond delay="0"/>
                                          </p:stCondLst>
                                        </p:cTn>
                                        <p:tgtEl>
                                          <p:spTgt spid="96"/>
                                        </p:tgtEl>
                                        <p:attrNameLst>
                                          <p:attrName>style.visibility</p:attrName>
                                        </p:attrNameLst>
                                      </p:cBhvr>
                                      <p:to>
                                        <p:strVal val="visible"/>
                                      </p:to>
                                    </p:set>
                                    <p:animEffect transition="in" filter="fade">
                                      <p:cBhvr>
                                        <p:cTn id="169" dur="1000"/>
                                        <p:tgtEl>
                                          <p:spTgt spid="96"/>
                                        </p:tgtEl>
                                      </p:cBhvr>
                                    </p:animEffect>
                                  </p:childTnLst>
                                </p:cTn>
                              </p:par>
                              <p:par>
                                <p:cTn id="170" presetID="10" presetClass="entr" presetSubtype="0"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fade">
                                      <p:cBhvr>
                                        <p:cTn id="172" dur="1000"/>
                                        <p:tgtEl>
                                          <p:spTgt spid="97"/>
                                        </p:tgtEl>
                                      </p:cBhvr>
                                    </p:animEffect>
                                  </p:childTnLst>
                                </p:cTn>
                              </p:par>
                              <p:par>
                                <p:cTn id="173" presetID="10" presetClass="entr" presetSubtype="0" fill="hold" nodeType="withEffect">
                                  <p:stCondLst>
                                    <p:cond delay="0"/>
                                  </p:stCondLst>
                                  <p:childTnLst>
                                    <p:set>
                                      <p:cBhvr>
                                        <p:cTn id="174" dur="1" fill="hold">
                                          <p:stCondLst>
                                            <p:cond delay="0"/>
                                          </p:stCondLst>
                                        </p:cTn>
                                        <p:tgtEl>
                                          <p:spTgt spid="98"/>
                                        </p:tgtEl>
                                        <p:attrNameLst>
                                          <p:attrName>style.visibility</p:attrName>
                                        </p:attrNameLst>
                                      </p:cBhvr>
                                      <p:to>
                                        <p:strVal val="visible"/>
                                      </p:to>
                                    </p:set>
                                    <p:animEffect transition="in" filter="fade">
                                      <p:cBhvr>
                                        <p:cTn id="175" dur="1000"/>
                                        <p:tgtEl>
                                          <p:spTgt spid="98"/>
                                        </p:tgtEl>
                                      </p:cBhvr>
                                    </p:animEffect>
                                  </p:childTnLst>
                                </p:cTn>
                              </p:par>
                              <p:par>
                                <p:cTn id="176" presetID="10" presetClass="entr" presetSubtype="0" fill="hold" nodeType="withEffect">
                                  <p:stCondLst>
                                    <p:cond delay="0"/>
                                  </p:stCondLst>
                                  <p:childTnLst>
                                    <p:set>
                                      <p:cBhvr>
                                        <p:cTn id="177" dur="1" fill="hold">
                                          <p:stCondLst>
                                            <p:cond delay="0"/>
                                          </p:stCondLst>
                                        </p:cTn>
                                        <p:tgtEl>
                                          <p:spTgt spid="99"/>
                                        </p:tgtEl>
                                        <p:attrNameLst>
                                          <p:attrName>style.visibility</p:attrName>
                                        </p:attrNameLst>
                                      </p:cBhvr>
                                      <p:to>
                                        <p:strVal val="visible"/>
                                      </p:to>
                                    </p:set>
                                    <p:animEffect transition="in" filter="fade">
                                      <p:cBhvr>
                                        <p:cTn id="178" dur="1000"/>
                                        <p:tgtEl>
                                          <p:spTgt spid="99"/>
                                        </p:tgtEl>
                                      </p:cBhvr>
                                    </p:animEffect>
                                  </p:childTnLst>
                                </p:cTn>
                              </p:par>
                              <p:par>
                                <p:cTn id="179" presetID="10" presetClass="entr" presetSubtype="0" fill="hold" nodeType="withEffect">
                                  <p:stCondLst>
                                    <p:cond delay="0"/>
                                  </p:stCondLst>
                                  <p:childTnLst>
                                    <p:set>
                                      <p:cBhvr>
                                        <p:cTn id="180" dur="1" fill="hold">
                                          <p:stCondLst>
                                            <p:cond delay="0"/>
                                          </p:stCondLst>
                                        </p:cTn>
                                        <p:tgtEl>
                                          <p:spTgt spid="100"/>
                                        </p:tgtEl>
                                        <p:attrNameLst>
                                          <p:attrName>style.visibility</p:attrName>
                                        </p:attrNameLst>
                                      </p:cBhvr>
                                      <p:to>
                                        <p:strVal val="visible"/>
                                      </p:to>
                                    </p:set>
                                    <p:animEffect transition="in" filter="fade">
                                      <p:cBhvr>
                                        <p:cTn id="181" dur="1000"/>
                                        <p:tgtEl>
                                          <p:spTgt spid="100"/>
                                        </p:tgtEl>
                                      </p:cBhvr>
                                    </p:animEffect>
                                  </p:childTnLst>
                                </p:cTn>
                              </p:par>
                              <p:par>
                                <p:cTn id="182" presetID="10" presetClass="entr" presetSubtype="0" fill="hold" nodeType="withEffect">
                                  <p:stCondLst>
                                    <p:cond delay="0"/>
                                  </p:stCondLst>
                                  <p:childTnLst>
                                    <p:set>
                                      <p:cBhvr>
                                        <p:cTn id="183" dur="1" fill="hold">
                                          <p:stCondLst>
                                            <p:cond delay="0"/>
                                          </p:stCondLst>
                                        </p:cTn>
                                        <p:tgtEl>
                                          <p:spTgt spid="101"/>
                                        </p:tgtEl>
                                        <p:attrNameLst>
                                          <p:attrName>style.visibility</p:attrName>
                                        </p:attrNameLst>
                                      </p:cBhvr>
                                      <p:to>
                                        <p:strVal val="visible"/>
                                      </p:to>
                                    </p:set>
                                    <p:animEffect transition="in" filter="fade">
                                      <p:cBhvr>
                                        <p:cTn id="184" dur="1000"/>
                                        <p:tgtEl>
                                          <p:spTgt spid="101"/>
                                        </p:tgtEl>
                                      </p:cBhvr>
                                    </p:animEffect>
                                  </p:childTnLst>
                                </p:cTn>
                              </p:par>
                              <p:par>
                                <p:cTn id="185" presetID="10" presetClass="entr" presetSubtype="0" fill="hold" nodeType="withEffect">
                                  <p:stCondLst>
                                    <p:cond delay="0"/>
                                  </p:stCondLst>
                                  <p:childTnLst>
                                    <p:set>
                                      <p:cBhvr>
                                        <p:cTn id="186" dur="1" fill="hold">
                                          <p:stCondLst>
                                            <p:cond delay="0"/>
                                          </p:stCondLst>
                                        </p:cTn>
                                        <p:tgtEl>
                                          <p:spTgt spid="109"/>
                                        </p:tgtEl>
                                        <p:attrNameLst>
                                          <p:attrName>style.visibility</p:attrName>
                                        </p:attrNameLst>
                                      </p:cBhvr>
                                      <p:to>
                                        <p:strVal val="visible"/>
                                      </p:to>
                                    </p:set>
                                    <p:animEffect transition="in" filter="fade">
                                      <p:cBhvr>
                                        <p:cTn id="187" dur="1000"/>
                                        <p:tgtEl>
                                          <p:spTgt spid="109"/>
                                        </p:tgtEl>
                                      </p:cBhvr>
                                    </p:animEffect>
                                  </p:childTnLst>
                                </p:cTn>
                              </p:par>
                              <p:par>
                                <p:cTn id="188" presetID="10" presetClass="entr" presetSubtype="0" fill="hold" nodeType="withEffect">
                                  <p:stCondLst>
                                    <p:cond delay="0"/>
                                  </p:stCondLst>
                                  <p:childTnLst>
                                    <p:set>
                                      <p:cBhvr>
                                        <p:cTn id="189" dur="1" fill="hold">
                                          <p:stCondLst>
                                            <p:cond delay="0"/>
                                          </p:stCondLst>
                                        </p:cTn>
                                        <p:tgtEl>
                                          <p:spTgt spid="110"/>
                                        </p:tgtEl>
                                        <p:attrNameLst>
                                          <p:attrName>style.visibility</p:attrName>
                                        </p:attrNameLst>
                                      </p:cBhvr>
                                      <p:to>
                                        <p:strVal val="visible"/>
                                      </p:to>
                                    </p:set>
                                    <p:animEffect transition="in" filter="fade">
                                      <p:cBhvr>
                                        <p:cTn id="190"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159124" y="105509"/>
            <a:ext cx="8130928" cy="1029587"/>
          </a:xfrm>
        </p:spPr>
        <p:txBody>
          <a:bodyPr anchor="b">
            <a:normAutofit/>
          </a:bodyPr>
          <a:lstStyle/>
          <a:p>
            <a:r>
              <a:rPr lang="en-US" dirty="0">
                <a:latin typeface="Aharoni" panose="02010803020104030203" pitchFamily="2" charset="-79"/>
                <a:cs typeface="Aharoni" panose="02010803020104030203" pitchFamily="2" charset="-79"/>
              </a:rPr>
              <a:t>Methods - Layers</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430237" y="1265598"/>
            <a:ext cx="4818888" cy="4226282"/>
          </a:xfrm>
        </p:spPr>
        <p:txBody>
          <a:bodyPr anchor="t">
            <a:normAutofit/>
          </a:bodyPr>
          <a:lstStyle/>
          <a:p>
            <a:pPr marL="0" indent="0">
              <a:buNone/>
            </a:pPr>
            <a:r>
              <a:rPr lang="en-US" sz="3200" dirty="0">
                <a:latin typeface="Söhne"/>
              </a:rPr>
              <a:t>Convolution Layer 1 Dimension  – </a:t>
            </a:r>
          </a:p>
          <a:p>
            <a:endParaRPr lang="en-US" sz="1700" dirty="0">
              <a:latin typeface="Söhne"/>
            </a:endParaRPr>
          </a:p>
          <a:p>
            <a:r>
              <a:rPr lang="en-US" sz="2600" dirty="0">
                <a:latin typeface="Söhne"/>
              </a:rPr>
              <a:t>256 filters that </a:t>
            </a:r>
            <a:r>
              <a:rPr lang="en-US" sz="2600" dirty="0" err="1">
                <a:latin typeface="Söhne"/>
              </a:rPr>
              <a:t>capturs</a:t>
            </a:r>
            <a:r>
              <a:rPr lang="en-US" sz="2600" dirty="0">
                <a:latin typeface="Söhne"/>
              </a:rPr>
              <a:t> different patterns from the input data.</a:t>
            </a:r>
          </a:p>
          <a:p>
            <a:endParaRPr lang="en-US" sz="2600" dirty="0">
              <a:latin typeface="Söhne"/>
            </a:endParaRPr>
          </a:p>
          <a:p>
            <a:r>
              <a:rPr lang="en-US" sz="2600" dirty="0">
                <a:latin typeface="Söhne"/>
              </a:rPr>
              <a:t>Kernel size - 25 thus for each step of 25 amino acids.</a:t>
            </a:r>
          </a:p>
        </p:txBody>
      </p:sp>
      <p:pic>
        <p:nvPicPr>
          <p:cNvPr id="3074" name="Picture 2" descr="Convolutional Neural Network — I. Before we jump into the full… | by Mandar  Deshpande | Towards Data Science">
            <a:extLst>
              <a:ext uri="{FF2B5EF4-FFF2-40B4-BE49-F238E27FC236}">
                <a16:creationId xmlns:a16="http://schemas.microsoft.com/office/drawing/2014/main" id="{3B8A742E-CA25-CC64-8A3A-66E3B9B416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98757" y="487000"/>
            <a:ext cx="2133037" cy="15571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9E5D3DD-9ADA-8328-960F-60E6E5F50199}"/>
              </a:ext>
            </a:extLst>
          </p:cNvPr>
          <p:cNvPicPr>
            <a:picLocks noChangeAspect="1"/>
          </p:cNvPicPr>
          <p:nvPr/>
        </p:nvPicPr>
        <p:blipFill rotWithShape="1">
          <a:blip r:embed="rId4"/>
          <a:srcRect t="18207" b="3464"/>
          <a:stretch/>
        </p:blipFill>
        <p:spPr>
          <a:xfrm>
            <a:off x="6540311" y="2141285"/>
            <a:ext cx="5221452" cy="2269877"/>
          </a:xfrm>
          <a:prstGeom prst="rect">
            <a:avLst/>
          </a:prstGeom>
        </p:spPr>
      </p:pic>
      <p:pic>
        <p:nvPicPr>
          <p:cNvPr id="7" name="Picture 6">
            <a:extLst>
              <a:ext uri="{FF2B5EF4-FFF2-40B4-BE49-F238E27FC236}">
                <a16:creationId xmlns:a16="http://schemas.microsoft.com/office/drawing/2014/main" id="{93AB6222-E184-39DD-6104-BD9000F351E5}"/>
              </a:ext>
            </a:extLst>
          </p:cNvPr>
          <p:cNvPicPr>
            <a:picLocks noChangeAspect="1"/>
          </p:cNvPicPr>
          <p:nvPr/>
        </p:nvPicPr>
        <p:blipFill rotWithShape="1">
          <a:blip r:embed="rId5"/>
          <a:srcRect l="9994" t="18488" r="4948" b="42078"/>
          <a:stretch/>
        </p:blipFill>
        <p:spPr>
          <a:xfrm>
            <a:off x="8931223" y="4931445"/>
            <a:ext cx="2364059" cy="800282"/>
          </a:xfrm>
          <a:prstGeom prst="rect">
            <a:avLst/>
          </a:prstGeom>
        </p:spPr>
      </p:pic>
      <p:pic>
        <p:nvPicPr>
          <p:cNvPr id="9" name="Picture 8">
            <a:extLst>
              <a:ext uri="{FF2B5EF4-FFF2-40B4-BE49-F238E27FC236}">
                <a16:creationId xmlns:a16="http://schemas.microsoft.com/office/drawing/2014/main" id="{0B1BC9AC-D6E4-3CBF-D53B-798B17A74545}"/>
              </a:ext>
            </a:extLst>
          </p:cNvPr>
          <p:cNvPicPr>
            <a:picLocks noChangeAspect="1"/>
          </p:cNvPicPr>
          <p:nvPr/>
        </p:nvPicPr>
        <p:blipFill>
          <a:blip r:embed="rId6"/>
          <a:stretch>
            <a:fillRect/>
          </a:stretch>
        </p:blipFill>
        <p:spPr>
          <a:xfrm>
            <a:off x="5669243" y="5034641"/>
            <a:ext cx="3109229" cy="457240"/>
          </a:xfrm>
          <a:prstGeom prst="rect">
            <a:avLst/>
          </a:prstGeom>
        </p:spPr>
      </p:pic>
      <p:cxnSp>
        <p:nvCxnSpPr>
          <p:cNvPr id="11" name="Straight Arrow Connector 10">
            <a:extLst>
              <a:ext uri="{FF2B5EF4-FFF2-40B4-BE49-F238E27FC236}">
                <a16:creationId xmlns:a16="http://schemas.microsoft.com/office/drawing/2014/main" id="{002CFC5C-CA2B-B4C4-C9BE-5B5584AE0FB7}"/>
              </a:ext>
            </a:extLst>
          </p:cNvPr>
          <p:cNvCxnSpPr/>
          <p:nvPr/>
        </p:nvCxnSpPr>
        <p:spPr>
          <a:xfrm>
            <a:off x="9422780" y="4549698"/>
            <a:ext cx="1371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BE2E2A9-32C3-8E2C-2451-7DA64F9B165F}"/>
              </a:ext>
            </a:extLst>
          </p:cNvPr>
          <p:cNvSpPr txBox="1"/>
          <p:nvPr/>
        </p:nvSpPr>
        <p:spPr>
          <a:xfrm>
            <a:off x="9924585" y="4562113"/>
            <a:ext cx="579864" cy="369332"/>
          </a:xfrm>
          <a:prstGeom prst="rect">
            <a:avLst/>
          </a:prstGeom>
          <a:noFill/>
        </p:spPr>
        <p:txBody>
          <a:bodyPr wrap="square" rtlCol="0">
            <a:spAutoFit/>
          </a:bodyPr>
          <a:lstStyle/>
          <a:p>
            <a:r>
              <a:rPr lang="en-US" dirty="0"/>
              <a:t>25</a:t>
            </a:r>
            <a:endParaRPr lang="en-IL" dirty="0"/>
          </a:p>
        </p:txBody>
      </p:sp>
    </p:spTree>
    <p:extLst>
      <p:ext uri="{BB962C8B-B14F-4D97-AF65-F5344CB8AC3E}">
        <p14:creationId xmlns:p14="http://schemas.microsoft.com/office/powerpoint/2010/main" val="192227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176331" y="73848"/>
            <a:ext cx="7648069" cy="1161705"/>
          </a:xfrm>
        </p:spPr>
        <p:txBody>
          <a:bodyPr anchor="b">
            <a:normAutofit/>
          </a:bodyPr>
          <a:lstStyle/>
          <a:p>
            <a:r>
              <a:rPr lang="en-US" dirty="0">
                <a:latin typeface="Aharoni" panose="02010803020104030203" pitchFamily="2" charset="-79"/>
                <a:cs typeface="Aharoni" panose="02010803020104030203" pitchFamily="2" charset="-79"/>
              </a:rPr>
              <a:t>Methods - Layers</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396240" y="1687068"/>
            <a:ext cx="4600855" cy="3988518"/>
          </a:xfrm>
        </p:spPr>
        <p:txBody>
          <a:bodyPr>
            <a:normAutofit/>
          </a:bodyPr>
          <a:lstStyle/>
          <a:p>
            <a:pPr marL="0" indent="0">
              <a:buNone/>
            </a:pPr>
            <a:r>
              <a:rPr lang="en-US" sz="1800" b="1" dirty="0">
                <a:latin typeface="Söhne"/>
              </a:rPr>
              <a:t>Convolution benefits</a:t>
            </a:r>
            <a:r>
              <a:rPr lang="en-US" sz="1800" dirty="0">
                <a:latin typeface="Söhne"/>
              </a:rPr>
              <a:t> –</a:t>
            </a:r>
          </a:p>
          <a:p>
            <a:pPr marL="0" indent="0">
              <a:buNone/>
            </a:pPr>
            <a:r>
              <a:rPr lang="en-US" sz="1800" dirty="0">
                <a:latin typeface="Söhne"/>
              </a:rPr>
              <a:t> </a:t>
            </a:r>
          </a:p>
          <a:p>
            <a:r>
              <a:rPr lang="en-US" sz="1800" b="1" dirty="0">
                <a:latin typeface="Söhne"/>
              </a:rPr>
              <a:t>Automatic</a:t>
            </a:r>
            <a:r>
              <a:rPr lang="en-US" sz="1800" dirty="0">
                <a:latin typeface="Söhne"/>
              </a:rPr>
              <a:t> </a:t>
            </a:r>
            <a:r>
              <a:rPr lang="en-US" sz="1800" b="1" dirty="0">
                <a:latin typeface="Söhne"/>
              </a:rPr>
              <a:t>feature extraction </a:t>
            </a:r>
          </a:p>
          <a:p>
            <a:endParaRPr lang="en-US" sz="1800" b="1" dirty="0">
              <a:latin typeface="Söhne"/>
            </a:endParaRPr>
          </a:p>
          <a:p>
            <a:r>
              <a:rPr lang="en-US" sz="1800" dirty="0">
                <a:latin typeface="Söhne"/>
              </a:rPr>
              <a:t>Advantage of </a:t>
            </a:r>
            <a:r>
              <a:rPr lang="en-US" sz="1800" b="1" dirty="0">
                <a:latin typeface="Söhne"/>
              </a:rPr>
              <a:t>translation invariance </a:t>
            </a:r>
            <a:r>
              <a:rPr lang="en-US" sz="1800" dirty="0">
                <a:latin typeface="Söhne"/>
              </a:rPr>
              <a:t>(Not dependent by loci)</a:t>
            </a:r>
          </a:p>
        </p:txBody>
      </p:sp>
      <p:sp>
        <p:nvSpPr>
          <p:cNvPr id="5" name="TextBox 4">
            <a:extLst>
              <a:ext uri="{FF2B5EF4-FFF2-40B4-BE49-F238E27FC236}">
                <a16:creationId xmlns:a16="http://schemas.microsoft.com/office/drawing/2014/main" id="{3607B7A9-02A7-F8B6-DABC-71A28EE07B86}"/>
              </a:ext>
            </a:extLst>
          </p:cNvPr>
          <p:cNvSpPr txBox="1"/>
          <p:nvPr/>
        </p:nvSpPr>
        <p:spPr>
          <a:xfrm>
            <a:off x="5872531" y="2083422"/>
            <a:ext cx="6094428" cy="4247317"/>
          </a:xfrm>
          <a:prstGeom prst="rect">
            <a:avLst/>
          </a:prstGeom>
          <a:noFill/>
        </p:spPr>
        <p:txBody>
          <a:bodyPr wrap="square">
            <a:spAutoFit/>
          </a:bodyPr>
          <a:lstStyle/>
          <a:p>
            <a:r>
              <a:rPr lang="en-US" sz="1800" b="0" i="0" dirty="0">
                <a:solidFill>
                  <a:srgbClr val="000000"/>
                </a:solidFill>
                <a:effectLst/>
                <a:highlight>
                  <a:srgbClr val="FFFFFF"/>
                </a:highlight>
                <a:latin typeface="courier"/>
              </a:rPr>
              <a:t>AHSPDGLCEHYK</a:t>
            </a:r>
            <a:r>
              <a:rPr lang="en-US" sz="1800" b="1" i="0" dirty="0">
                <a:solidFill>
                  <a:srgbClr val="000000"/>
                </a:solidFill>
                <a:effectLst/>
                <a:highlight>
                  <a:srgbClr val="FFFFFF"/>
                </a:highlight>
                <a:latin typeface="courier"/>
              </a:rPr>
              <a:t>CAT</a:t>
            </a:r>
            <a:r>
              <a:rPr lang="en-US" sz="1800" b="0" i="0" dirty="0">
                <a:solidFill>
                  <a:srgbClr val="000000"/>
                </a:solidFill>
                <a:effectLst/>
                <a:highlight>
                  <a:srgbClr val="FFFFFF"/>
                </a:highlight>
                <a:latin typeface="courier"/>
              </a:rPr>
              <a:t>PATVSEPDVQEQCMMNMIISGANAPRLC</a:t>
            </a:r>
            <a:endParaRPr lang="he-IL" sz="1800" b="0" i="0" dirty="0">
              <a:solidFill>
                <a:srgbClr val="000000"/>
              </a:solidFill>
              <a:effectLst/>
              <a:highlight>
                <a:srgbClr val="FFFFFF"/>
              </a:highlight>
              <a:latin typeface="courier"/>
            </a:endParaRPr>
          </a:p>
          <a:p>
            <a:endParaRPr lang="he-IL" dirty="0">
              <a:solidFill>
                <a:srgbClr val="000000"/>
              </a:solidFill>
              <a:highlight>
                <a:srgbClr val="FFFFFF"/>
              </a:highlight>
              <a:latin typeface="courier"/>
            </a:endParaRPr>
          </a:p>
          <a:p>
            <a:r>
              <a:rPr lang="en-US" sz="1800" b="0" i="0" dirty="0">
                <a:solidFill>
                  <a:srgbClr val="000000"/>
                </a:solidFill>
                <a:effectLst/>
                <a:highlight>
                  <a:srgbClr val="FFFFFF"/>
                </a:highlight>
                <a:latin typeface="courier"/>
              </a:rPr>
              <a:t>NKITFHCGASRHPEILVWTPGSFLKHPTML</a:t>
            </a:r>
            <a:r>
              <a:rPr lang="en-US" sz="1800" b="1" i="0" dirty="0">
                <a:solidFill>
                  <a:srgbClr val="000000"/>
                </a:solidFill>
                <a:effectLst/>
                <a:highlight>
                  <a:srgbClr val="FFFFFF"/>
                </a:highlight>
                <a:latin typeface="courier"/>
              </a:rPr>
              <a:t>CAT</a:t>
            </a:r>
            <a:r>
              <a:rPr lang="en-US" sz="1800" b="0" i="0" dirty="0">
                <a:solidFill>
                  <a:srgbClr val="000000"/>
                </a:solidFill>
                <a:effectLst/>
                <a:highlight>
                  <a:srgbClr val="FFFFFF"/>
                </a:highlight>
                <a:latin typeface="courier"/>
              </a:rPr>
              <a:t>QEKDGFPGGR</a:t>
            </a:r>
            <a:endParaRPr lang="he-IL" sz="1800" b="0" i="0" dirty="0">
              <a:solidFill>
                <a:srgbClr val="000000"/>
              </a:solidFill>
              <a:effectLst/>
              <a:highlight>
                <a:srgbClr val="FFFFFF"/>
              </a:highlight>
              <a:latin typeface="courier"/>
            </a:endParaRPr>
          </a:p>
          <a:p>
            <a:endParaRPr lang="he-IL" dirty="0">
              <a:solidFill>
                <a:srgbClr val="000000"/>
              </a:solidFill>
              <a:highlight>
                <a:srgbClr val="FFFFFF"/>
              </a:highlight>
              <a:latin typeface="courier"/>
            </a:endParaRPr>
          </a:p>
          <a:p>
            <a:r>
              <a:rPr lang="en-US" sz="1800" b="0" i="0" dirty="0">
                <a:solidFill>
                  <a:srgbClr val="000000"/>
                </a:solidFill>
                <a:effectLst/>
                <a:highlight>
                  <a:srgbClr val="FFFFFF"/>
                </a:highlight>
                <a:latin typeface="courier"/>
              </a:rPr>
              <a:t>MAMTPFASFG</a:t>
            </a:r>
            <a:r>
              <a:rPr lang="en-US" sz="1800" b="1" i="0" dirty="0">
                <a:solidFill>
                  <a:srgbClr val="000000"/>
                </a:solidFill>
                <a:effectLst/>
                <a:highlight>
                  <a:srgbClr val="FFFFFF"/>
                </a:highlight>
                <a:latin typeface="courier"/>
              </a:rPr>
              <a:t>CAT</a:t>
            </a:r>
            <a:r>
              <a:rPr lang="en-US" sz="1800" b="0" i="0" dirty="0">
                <a:solidFill>
                  <a:srgbClr val="000000"/>
                </a:solidFill>
                <a:effectLst/>
                <a:highlight>
                  <a:srgbClr val="FFFFFF"/>
                </a:highlight>
                <a:latin typeface="courier"/>
              </a:rPr>
              <a:t>WIHLPVHWQPNKTGKLERAHSPDGLCEHYK</a:t>
            </a:r>
            <a:endParaRPr lang="he-IL" sz="1800" b="0" i="0" dirty="0">
              <a:solidFill>
                <a:srgbClr val="000000"/>
              </a:solidFill>
              <a:effectLst/>
              <a:highlight>
                <a:srgbClr val="FFFFFF"/>
              </a:highlight>
              <a:latin typeface="courier"/>
            </a:endParaRPr>
          </a:p>
          <a:p>
            <a:endParaRPr lang="he-IL" dirty="0">
              <a:solidFill>
                <a:srgbClr val="000000"/>
              </a:solidFill>
              <a:highlight>
                <a:srgbClr val="FFFFFF"/>
              </a:highlight>
              <a:latin typeface="courier"/>
            </a:endParaRPr>
          </a:p>
          <a:p>
            <a:r>
              <a:rPr lang="en-US" sz="1800" b="0" i="0" dirty="0">
                <a:solidFill>
                  <a:srgbClr val="000000"/>
                </a:solidFill>
                <a:effectLst/>
                <a:highlight>
                  <a:srgbClr val="FFFFFF"/>
                </a:highlight>
                <a:latin typeface="courier"/>
              </a:rPr>
              <a:t>GQDPATVSEPDVQEQCMMNMIIS</a:t>
            </a:r>
            <a:r>
              <a:rPr lang="en-US" sz="1800" b="1" i="0" dirty="0">
                <a:solidFill>
                  <a:srgbClr val="000000"/>
                </a:solidFill>
                <a:effectLst/>
                <a:highlight>
                  <a:srgbClr val="FFFFFF"/>
                </a:highlight>
                <a:latin typeface="courier"/>
              </a:rPr>
              <a:t>CAT</a:t>
            </a:r>
            <a:r>
              <a:rPr lang="en-US" sz="1800" b="0" i="0" dirty="0">
                <a:solidFill>
                  <a:srgbClr val="000000"/>
                </a:solidFill>
                <a:effectLst/>
                <a:highlight>
                  <a:srgbClr val="FFFFFF"/>
                </a:highlight>
                <a:latin typeface="courier"/>
              </a:rPr>
              <a:t>APRLCNKITFHCGASRH</a:t>
            </a:r>
            <a:endParaRPr lang="he-IL" sz="1800" b="0" i="0" dirty="0">
              <a:solidFill>
                <a:srgbClr val="000000"/>
              </a:solidFill>
              <a:effectLst/>
              <a:highlight>
                <a:srgbClr val="FFFFFF"/>
              </a:highlight>
              <a:latin typeface="courier"/>
            </a:endParaRPr>
          </a:p>
          <a:p>
            <a:endParaRPr lang="he-IL" dirty="0">
              <a:solidFill>
                <a:srgbClr val="000000"/>
              </a:solidFill>
              <a:highlight>
                <a:srgbClr val="FFFFFF"/>
              </a:highlight>
              <a:latin typeface="courier"/>
            </a:endParaRPr>
          </a:p>
          <a:p>
            <a:r>
              <a:rPr lang="en-US" sz="1800" b="0" i="0" dirty="0">
                <a:solidFill>
                  <a:srgbClr val="000000"/>
                </a:solidFill>
                <a:effectLst/>
                <a:highlight>
                  <a:srgbClr val="FFFFFF"/>
                </a:highlight>
                <a:latin typeface="courier"/>
              </a:rPr>
              <a:t>PEILVWTPGSFLKHPTMLNVVQEKDGFPGGRMAMTP</a:t>
            </a:r>
            <a:r>
              <a:rPr lang="en-US" sz="1800" b="1" i="0" dirty="0">
                <a:solidFill>
                  <a:srgbClr val="000000"/>
                </a:solidFill>
                <a:effectLst/>
                <a:highlight>
                  <a:srgbClr val="FFFFFF"/>
                </a:highlight>
                <a:latin typeface="courier"/>
              </a:rPr>
              <a:t>CAT</a:t>
            </a:r>
            <a:r>
              <a:rPr lang="en-US" sz="1800" b="0" i="0" dirty="0">
                <a:solidFill>
                  <a:srgbClr val="000000"/>
                </a:solidFill>
                <a:effectLst/>
                <a:highlight>
                  <a:srgbClr val="FFFFFF"/>
                </a:highlight>
                <a:latin typeface="courier"/>
              </a:rPr>
              <a:t>FGAM</a:t>
            </a:r>
            <a:endParaRPr lang="he-IL" sz="1800" b="0" i="0" dirty="0">
              <a:solidFill>
                <a:srgbClr val="000000"/>
              </a:solidFill>
              <a:effectLst/>
              <a:highlight>
                <a:srgbClr val="FFFFFF"/>
              </a:highlight>
              <a:latin typeface="courier"/>
            </a:endParaRPr>
          </a:p>
          <a:p>
            <a:endParaRPr lang="he-IL" dirty="0">
              <a:solidFill>
                <a:srgbClr val="000000"/>
              </a:solidFill>
              <a:highlight>
                <a:srgbClr val="FFFFFF"/>
              </a:highlight>
              <a:latin typeface="courier"/>
            </a:endParaRPr>
          </a:p>
          <a:p>
            <a:r>
              <a:rPr lang="en-US" sz="1800" b="0" i="0" dirty="0">
                <a:solidFill>
                  <a:srgbClr val="000000"/>
                </a:solidFill>
                <a:effectLst/>
                <a:highlight>
                  <a:srgbClr val="FFFFFF"/>
                </a:highlight>
                <a:latin typeface="courier"/>
              </a:rPr>
              <a:t>KWIHLP</a:t>
            </a:r>
            <a:r>
              <a:rPr lang="en-US" sz="1800" b="1" i="0" dirty="0">
                <a:solidFill>
                  <a:srgbClr val="000000"/>
                </a:solidFill>
                <a:effectLst/>
                <a:highlight>
                  <a:srgbClr val="FFFFFF"/>
                </a:highlight>
                <a:latin typeface="courier"/>
              </a:rPr>
              <a:t>CAT</a:t>
            </a:r>
            <a:r>
              <a:rPr lang="en-US" sz="1800" b="0" i="0" dirty="0">
                <a:solidFill>
                  <a:srgbClr val="000000"/>
                </a:solidFill>
                <a:effectLst/>
                <a:highlight>
                  <a:srgbClr val="FFFFFF"/>
                </a:highlight>
                <a:latin typeface="courier"/>
              </a:rPr>
              <a:t>QPNKTGKLERAHSPDGLCEHYKGQDPATVSEPDV</a:t>
            </a:r>
            <a:endParaRPr lang="he-IL" sz="1800" b="0" i="0" dirty="0">
              <a:solidFill>
                <a:srgbClr val="000000"/>
              </a:solidFill>
              <a:effectLst/>
              <a:highlight>
                <a:srgbClr val="FFFFFF"/>
              </a:highlight>
              <a:latin typeface="courier"/>
            </a:endParaRPr>
          </a:p>
          <a:p>
            <a:endParaRPr lang="he-IL" dirty="0">
              <a:solidFill>
                <a:srgbClr val="000000"/>
              </a:solidFill>
              <a:highlight>
                <a:srgbClr val="FFFFFF"/>
              </a:highlight>
              <a:latin typeface="courier"/>
            </a:endParaRPr>
          </a:p>
          <a:p>
            <a:r>
              <a:rPr lang="en-US" sz="1800" b="0" i="0" dirty="0">
                <a:solidFill>
                  <a:srgbClr val="000000"/>
                </a:solidFill>
                <a:effectLst/>
                <a:highlight>
                  <a:srgbClr val="FFFFFF"/>
                </a:highlight>
                <a:latin typeface="courier"/>
              </a:rPr>
              <a:t>QEQCMMNMIISGANAPRLCNKITFHCG</a:t>
            </a:r>
            <a:r>
              <a:rPr lang="en-US" sz="1800" b="1" i="0" dirty="0">
                <a:solidFill>
                  <a:srgbClr val="000000"/>
                </a:solidFill>
                <a:effectLst/>
                <a:highlight>
                  <a:srgbClr val="FFFFFF"/>
                </a:highlight>
                <a:latin typeface="courier"/>
              </a:rPr>
              <a:t>CAT</a:t>
            </a:r>
            <a:r>
              <a:rPr lang="en-US" sz="1800" b="0" i="0" dirty="0">
                <a:solidFill>
                  <a:srgbClr val="000000"/>
                </a:solidFill>
                <a:effectLst/>
                <a:highlight>
                  <a:srgbClr val="FFFFFF"/>
                </a:highlight>
                <a:latin typeface="courier"/>
              </a:rPr>
              <a:t>HPEILVWTPGSFL</a:t>
            </a:r>
            <a:endParaRPr lang="he-IL" sz="1800" b="0" i="0" dirty="0">
              <a:solidFill>
                <a:srgbClr val="000000"/>
              </a:solidFill>
              <a:effectLst/>
              <a:highlight>
                <a:srgbClr val="FFFFFF"/>
              </a:highlight>
              <a:latin typeface="courier"/>
            </a:endParaRPr>
          </a:p>
          <a:p>
            <a:endParaRPr lang="he-IL" dirty="0">
              <a:solidFill>
                <a:srgbClr val="000000"/>
              </a:solidFill>
              <a:highlight>
                <a:srgbClr val="FFFFFF"/>
              </a:highlight>
              <a:latin typeface="courier"/>
            </a:endParaRPr>
          </a:p>
          <a:p>
            <a:r>
              <a:rPr lang="en-US" sz="1800" b="0" i="0" dirty="0">
                <a:solidFill>
                  <a:srgbClr val="000000"/>
                </a:solidFill>
                <a:effectLst/>
                <a:highlight>
                  <a:srgbClr val="FFFFFF"/>
                </a:highlight>
                <a:latin typeface="courier"/>
              </a:rPr>
              <a:t>KHPTMLNV</a:t>
            </a:r>
            <a:r>
              <a:rPr lang="en-US" sz="1800" b="1" i="0" dirty="0">
                <a:solidFill>
                  <a:srgbClr val="000000"/>
                </a:solidFill>
                <a:effectLst/>
                <a:highlight>
                  <a:srgbClr val="FFFFFF"/>
                </a:highlight>
                <a:latin typeface="courier"/>
              </a:rPr>
              <a:t>CAT</a:t>
            </a:r>
            <a:r>
              <a:rPr lang="en-US" sz="1800" b="0" i="0" dirty="0">
                <a:solidFill>
                  <a:srgbClr val="000000"/>
                </a:solidFill>
                <a:effectLst/>
                <a:highlight>
                  <a:srgbClr val="FFFFFF"/>
                </a:highlight>
                <a:latin typeface="courier"/>
              </a:rPr>
              <a:t>KDGFPGGRMAMTPFASFGAMKWIHLPVHWQPN</a:t>
            </a:r>
            <a:endParaRPr lang="en-IL" sz="1800" dirty="0"/>
          </a:p>
        </p:txBody>
      </p:sp>
      <p:sp>
        <p:nvSpPr>
          <p:cNvPr id="8" name="TextBox 7">
            <a:extLst>
              <a:ext uri="{FF2B5EF4-FFF2-40B4-BE49-F238E27FC236}">
                <a16:creationId xmlns:a16="http://schemas.microsoft.com/office/drawing/2014/main" id="{DF1AD84F-329C-3FC4-1451-5561F797D877}"/>
              </a:ext>
            </a:extLst>
          </p:cNvPr>
          <p:cNvSpPr txBox="1"/>
          <p:nvPr/>
        </p:nvSpPr>
        <p:spPr>
          <a:xfrm>
            <a:off x="7852528" y="1140643"/>
            <a:ext cx="707010" cy="369332"/>
          </a:xfrm>
          <a:prstGeom prst="rect">
            <a:avLst/>
          </a:prstGeom>
          <a:noFill/>
        </p:spPr>
        <p:txBody>
          <a:bodyPr wrap="square" rtlCol="0">
            <a:spAutoFit/>
          </a:bodyPr>
          <a:lstStyle/>
          <a:p>
            <a:r>
              <a:rPr lang="en-US" sz="1800" b="1" i="0" dirty="0">
                <a:solidFill>
                  <a:srgbClr val="000000"/>
                </a:solidFill>
                <a:effectLst/>
                <a:highlight>
                  <a:srgbClr val="FFFFFF"/>
                </a:highlight>
                <a:latin typeface="courier"/>
              </a:rPr>
              <a:t>CAT</a:t>
            </a:r>
            <a:endParaRPr lang="en-IL" dirty="0"/>
          </a:p>
        </p:txBody>
      </p:sp>
      <p:pic>
        <p:nvPicPr>
          <p:cNvPr id="10" name="Picture 9" descr="A cat with a surprised expression&#10;&#10;Description automatically generated">
            <a:extLst>
              <a:ext uri="{FF2B5EF4-FFF2-40B4-BE49-F238E27FC236}">
                <a16:creationId xmlns:a16="http://schemas.microsoft.com/office/drawing/2014/main" id="{58156613-4F02-730D-9E6B-98C00D4DD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400" y="472287"/>
            <a:ext cx="763266" cy="763266"/>
          </a:xfrm>
          <a:prstGeom prst="rect">
            <a:avLst/>
          </a:prstGeom>
        </p:spPr>
      </p:pic>
      <p:sp>
        <p:nvSpPr>
          <p:cNvPr id="12" name="TextBox 11">
            <a:extLst>
              <a:ext uri="{FF2B5EF4-FFF2-40B4-BE49-F238E27FC236}">
                <a16:creationId xmlns:a16="http://schemas.microsoft.com/office/drawing/2014/main" id="{D72D9672-C7FD-0746-2C92-F940FCFC8701}"/>
              </a:ext>
            </a:extLst>
          </p:cNvPr>
          <p:cNvSpPr txBox="1"/>
          <p:nvPr/>
        </p:nvSpPr>
        <p:spPr>
          <a:xfrm>
            <a:off x="5872531" y="1706409"/>
            <a:ext cx="6094268" cy="246221"/>
          </a:xfrm>
          <a:prstGeom prst="rect">
            <a:avLst/>
          </a:prstGeom>
          <a:noFill/>
        </p:spPr>
        <p:txBody>
          <a:bodyPr wrap="square">
            <a:spAutoFit/>
          </a:bodyPr>
          <a:lstStyle/>
          <a:p>
            <a:r>
              <a:rPr lang="he-IL" sz="1000" b="0" i="0" dirty="0">
                <a:solidFill>
                  <a:srgbClr val="000000"/>
                </a:solidFill>
                <a:effectLst/>
                <a:highlight>
                  <a:srgbClr val="FFFFFF"/>
                </a:highlight>
                <a:latin typeface="courier"/>
              </a:rPr>
              <a:t>1</a:t>
            </a:r>
            <a:r>
              <a:rPr lang="en-US" sz="1000" dirty="0">
                <a:solidFill>
                  <a:srgbClr val="000000"/>
                </a:solidFill>
                <a:highlight>
                  <a:srgbClr val="FFFFFF"/>
                </a:highlight>
                <a:latin typeface="courier"/>
              </a:rPr>
              <a:t> </a:t>
            </a:r>
            <a:r>
              <a:rPr lang="he-IL" sz="1000" b="0" i="0" dirty="0">
                <a:solidFill>
                  <a:srgbClr val="000000"/>
                </a:solidFill>
                <a:effectLst/>
                <a:highlight>
                  <a:srgbClr val="FFFFFF"/>
                </a:highlight>
                <a:latin typeface="courier"/>
              </a:rPr>
              <a:t>2</a:t>
            </a:r>
            <a:r>
              <a:rPr lang="en-US" sz="1000" b="0" i="0" dirty="0">
                <a:solidFill>
                  <a:srgbClr val="000000"/>
                </a:solidFill>
                <a:effectLst/>
                <a:highlight>
                  <a:srgbClr val="FFFFFF"/>
                </a:highlight>
                <a:latin typeface="courier"/>
              </a:rPr>
              <a:t> </a:t>
            </a:r>
            <a:r>
              <a:rPr lang="he-IL" sz="1000" b="0" i="0" dirty="0">
                <a:solidFill>
                  <a:srgbClr val="000000"/>
                </a:solidFill>
                <a:effectLst/>
                <a:highlight>
                  <a:srgbClr val="FFFFFF"/>
                </a:highlight>
                <a:latin typeface="courier"/>
              </a:rPr>
              <a:t>3</a:t>
            </a:r>
            <a:r>
              <a:rPr lang="en-US" sz="1000" b="0" i="0" dirty="0">
                <a:solidFill>
                  <a:srgbClr val="000000"/>
                </a:solidFill>
                <a:effectLst/>
                <a:highlight>
                  <a:srgbClr val="FFFFFF"/>
                </a:highlight>
                <a:latin typeface="courier"/>
              </a:rPr>
              <a:t> </a:t>
            </a:r>
            <a:r>
              <a:rPr lang="he-IL" sz="1000" b="0" i="0" dirty="0">
                <a:solidFill>
                  <a:srgbClr val="000000"/>
                </a:solidFill>
                <a:effectLst/>
                <a:highlight>
                  <a:srgbClr val="FFFFFF"/>
                </a:highlight>
                <a:latin typeface="courier"/>
              </a:rPr>
              <a:t>4</a:t>
            </a:r>
            <a:r>
              <a:rPr lang="en-US" sz="1000" b="0" i="0" dirty="0">
                <a:solidFill>
                  <a:srgbClr val="000000"/>
                </a:solidFill>
                <a:effectLst/>
                <a:highlight>
                  <a:srgbClr val="FFFFFF"/>
                </a:highlight>
                <a:latin typeface="courier"/>
              </a:rPr>
              <a:t> </a:t>
            </a:r>
            <a:r>
              <a:rPr lang="he-IL" sz="1000" b="0" i="0" dirty="0">
                <a:solidFill>
                  <a:srgbClr val="000000"/>
                </a:solidFill>
                <a:effectLst/>
                <a:highlight>
                  <a:srgbClr val="FFFFFF"/>
                </a:highlight>
                <a:latin typeface="courier"/>
              </a:rPr>
              <a:t>5</a:t>
            </a:r>
            <a:r>
              <a:rPr lang="en-US" sz="1000" b="0" i="0" dirty="0">
                <a:solidFill>
                  <a:srgbClr val="000000"/>
                </a:solidFill>
                <a:effectLst/>
                <a:highlight>
                  <a:srgbClr val="FFFFFF"/>
                </a:highlight>
                <a:latin typeface="courier"/>
              </a:rPr>
              <a:t> </a:t>
            </a:r>
            <a:r>
              <a:rPr lang="he-IL" sz="1000" b="0" i="0" dirty="0">
                <a:solidFill>
                  <a:srgbClr val="000000"/>
                </a:solidFill>
                <a:effectLst/>
                <a:highlight>
                  <a:srgbClr val="FFFFFF"/>
                </a:highlight>
                <a:latin typeface="courier"/>
              </a:rPr>
              <a:t>6</a:t>
            </a:r>
            <a:r>
              <a:rPr lang="en-US" sz="1000" b="0" i="0" dirty="0">
                <a:solidFill>
                  <a:srgbClr val="000000"/>
                </a:solidFill>
                <a:effectLst/>
                <a:highlight>
                  <a:srgbClr val="FFFFFF"/>
                </a:highlight>
                <a:latin typeface="courier"/>
              </a:rPr>
              <a:t> </a:t>
            </a:r>
            <a:r>
              <a:rPr lang="he-IL" sz="1000" b="0" i="0" dirty="0">
                <a:solidFill>
                  <a:srgbClr val="000000"/>
                </a:solidFill>
                <a:effectLst/>
                <a:highlight>
                  <a:srgbClr val="FFFFFF"/>
                </a:highlight>
                <a:latin typeface="courier"/>
              </a:rPr>
              <a:t>7</a:t>
            </a:r>
            <a:r>
              <a:rPr lang="en-US" sz="1000" b="0" i="0" dirty="0">
                <a:solidFill>
                  <a:srgbClr val="000000"/>
                </a:solidFill>
                <a:effectLst/>
                <a:highlight>
                  <a:srgbClr val="FFFFFF"/>
                </a:highlight>
                <a:latin typeface="courier"/>
              </a:rPr>
              <a:t> </a:t>
            </a:r>
            <a:r>
              <a:rPr lang="he-IL" sz="1000" b="0" i="0" dirty="0">
                <a:solidFill>
                  <a:srgbClr val="000000"/>
                </a:solidFill>
                <a:effectLst/>
                <a:highlight>
                  <a:srgbClr val="FFFFFF"/>
                </a:highlight>
                <a:latin typeface="courier"/>
              </a:rPr>
              <a:t>8</a:t>
            </a:r>
            <a:r>
              <a:rPr lang="en-US" sz="1000" b="0" i="0" dirty="0">
                <a:solidFill>
                  <a:srgbClr val="000000"/>
                </a:solidFill>
                <a:effectLst/>
                <a:highlight>
                  <a:srgbClr val="FFFFFF"/>
                </a:highlight>
                <a:latin typeface="courier"/>
              </a:rPr>
              <a:t> </a:t>
            </a:r>
            <a:r>
              <a:rPr lang="he-IL" sz="1000" b="0" i="0" dirty="0">
                <a:solidFill>
                  <a:srgbClr val="000000"/>
                </a:solidFill>
                <a:effectLst/>
                <a:highlight>
                  <a:srgbClr val="FFFFFF"/>
                </a:highlight>
                <a:latin typeface="courier"/>
              </a:rPr>
              <a:t>9</a:t>
            </a:r>
            <a:r>
              <a:rPr lang="en-US" sz="1000" b="0" i="0" dirty="0">
                <a:solidFill>
                  <a:srgbClr val="000000"/>
                </a:solidFill>
                <a:effectLst/>
                <a:highlight>
                  <a:srgbClr val="FFFFFF"/>
                </a:highlight>
                <a:latin typeface="courier"/>
              </a:rPr>
              <a:t> 10 11 12 13 14 15 16 17 18 19 20 21 22 23 24 25 26 27 28 29</a:t>
            </a:r>
            <a:endParaRPr lang="he-IL" sz="1000" b="0" i="0" dirty="0">
              <a:solidFill>
                <a:srgbClr val="000000"/>
              </a:solidFill>
              <a:effectLst/>
              <a:highlight>
                <a:srgbClr val="FFFFFF"/>
              </a:highlight>
              <a:latin typeface="courier"/>
            </a:endParaRPr>
          </a:p>
        </p:txBody>
      </p:sp>
    </p:spTree>
    <p:extLst>
      <p:ext uri="{BB962C8B-B14F-4D97-AF65-F5344CB8AC3E}">
        <p14:creationId xmlns:p14="http://schemas.microsoft.com/office/powerpoint/2010/main" val="102975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 0 C -0.00052 0.00393 -0.00091 0.0081 -0.00156 0.01227 C -0.00169 0.01366 -0.00195 0.01504 -0.00221 0.01643 C -0.00352 0.02199 -0.00469 0.02754 -0.00612 0.03287 C -0.00768 0.03842 -0.00899 0.04421 -0.01081 0.0493 C -0.0138 0.05833 -0.0125 0.0537 -0.01471 0.06319 C -0.01484 0.06551 -0.01498 0.06782 -0.01537 0.06991 C -0.01602 0.07245 -0.01706 0.07453 -0.01771 0.07685 C -0.01836 0.07916 -0.01888 0.08148 -0.01927 0.08379 C -0.01966 0.08541 -0.01966 0.0875 -0.02005 0.08935 C -0.02409 0.10833 -0.01888 0.07893 -0.02318 0.10162 C -0.02344 0.10347 -0.02357 0.10532 -0.02396 0.10717 C -0.02435 0.10903 -0.02513 0.11065 -0.02552 0.1125 C -0.02591 0.11435 -0.02591 0.1162 -0.0263 0.11805 C -0.02695 0.12153 -0.02826 0.12708 -0.0293 0.13055 C -0.02982 0.13194 -0.03047 0.1331 -0.03086 0.13449 C -0.03125 0.13588 -0.03229 0.13773 -0.03164 0.13866 C -0.03112 0.13981 -0.03008 0.13773 -0.0293 0.13727 C -0.02682 0.13773 -0.02409 0.1375 -0.02162 0.13866 C -0.01992 0.13958 -0.01862 0.1419 -0.01693 0.14282 C -0.01471 0.14421 -0.01224 0.14444 -0.01003 0.1456 C -0.00873 0.14629 -0.00755 0.14768 -0.00612 0.14838 C -0.00417 0.14907 -0.00195 0.1493 0 0.14977 C 0.00338 0.15046 0.00677 0.15139 0.01016 0.15254 C 0.01224 0.15324 0.01419 0.1544 0.01627 0.15532 C 0.02435 0.15833 0.02318 0.15787 0.03099 0.15926 C 0.03307 0.16018 0.03502 0.16157 0.03711 0.16203 L 0.05104 0.1662 C 0.06315 0.17708 0.05078 0.1669 0.06732 0.17592 C 0.06914 0.17685 0.07083 0.1787 0.07279 0.17986 C 0.0737 0.18055 0.07474 0.18102 0.07578 0.18125 C 0.07708 0.18194 0.07838 0.18241 0.07969 0.18264 C 0.08151 0.18333 0.08333 0.18333 0.08516 0.18403 C 0.08698 0.18472 0.08867 0.18634 0.09049 0.1868 C 0.09844 0.18935 0.10651 0.19074 0.11445 0.19236 C 0.11784 0.19421 0.12109 0.19629 0.12448 0.19791 C 0.1263 0.19861 0.12812 0.19861 0.12995 0.1993 C 0.13151 0.19953 0.13307 0.20023 0.13463 0.20069 C 0.13633 0.20116 0.13815 0.20139 0.13997 0.20185 C 0.14206 0.20278 0.14414 0.20416 0.14622 0.20463 C 0.15651 0.20764 0.1612 0.20764 0.17174 0.20879 C 0.17305 0.20972 0.17422 0.21088 0.17552 0.21157 C 0.17656 0.21227 0.1793 0.21157 0.17864 0.21296 C 0.17643 0.21805 0.16172 0.22361 0.16094 0.22384 C 0.15065 0.22754 0.14036 0.23125 0.12995 0.23356 C 0.12357 0.23495 0.11706 0.23449 0.11068 0.23495 C 0.10677 0.23518 0.10286 0.23588 0.09896 0.23634 C 0.0582 0.24768 0.1151 0.23217 0.06497 0.24467 C 0.06029 0.24583 0.05573 0.24768 0.05104 0.24861 C 0.04896 0.24907 0.04687 0.2493 0.04492 0.25 C 0.02122 0.2581 0.04935 0.25069 0.02318 0.25694 C 0.00716 0.26852 0.03125 0.25185 0.01549 0.26111 C 0.01289 0.26273 0.01042 0.26528 0.00781 0.26666 C -0.00234 0.27153 -0.00781 0.27268 -0.01693 0.27616 C -0.02123 0.27778 -0.01966 0.27754 -0.02474 0.28032 C -0.03008 0.2831 -0.03555 0.28588 -0.04089 0.28866 C -0.04544 0.29074 -0.04323 0.28935 -0.0487 0.2912 C -0.04974 0.29166 -0.05078 0.29213 -0.05182 0.29259 C -0.04531 0.29838 -0.05234 0.29282 -0.04479 0.29676 C -0.04349 0.29745 -0.04232 0.29884 -0.04089 0.29953 C -0.03685 0.30162 -0.03242 0.30162 -0.02852 0.30509 C -0.01914 0.31342 -0.01862 0.31435 -0.00534 0.32291 C 0.00143 0.32731 0.00963 0.33333 0.01706 0.33657 C 0.01862 0.33727 0.02018 0.3375 0.02174 0.33796 C 0.02461 0.33935 0.02734 0.34097 0.03021 0.34213 C 0.04127 0.34653 0.04622 0.34768 0.05651 0.35046 C 0.06849 0.35764 0.0625 0.35532 0.07422 0.35741 C 0.07604 0.35856 0.07773 0.36041 0.07969 0.36134 C 0.08242 0.36273 0.08542 0.36319 0.08815 0.36412 C 0.08919 0.36458 0.09036 0.36481 0.09127 0.36551 C 0.09336 0.36713 0.09752 0.37106 0.09752 0.37106 C 0.10026 0.37592 0.10039 0.37731 0.10521 0.3794 C 0.11107 0.38171 0.11706 0.3831 0.12305 0.38472 C 0.12864 0.38634 0.1345 0.38611 0.13997 0.38889 C 0.14362 0.39074 0.14713 0.39282 0.15078 0.39444 C 0.15976 0.39861 0.1595 0.39653 0.16627 0.40278 C 0.17969 0.41458 0.19193 0.42824 0.20651 0.43565 C 0.21862 0.4419 0.22018 0.44305 0.23437 0.44791 C 0.23763 0.4493 0.24101 0.44977 0.2444 0.45069 C 0.24948 0.4537 0.24961 0.45278 0.23815 0.46319 C 0.23229 0.46852 0.22617 0.4743 0.21966 0.47685 C 0.2069 0.48171 0.19388 0.48241 0.18099 0.48518 C 0.16367 0.48426 0.14648 0.48241 0.12917 0.48241 C 0.09961 0.48241 0.10104 0.48518 0.07734 0.48796 C 0.07174 0.48866 0.06601 0.48889 0.06042 0.48935 C 0.05469 0.49028 0.04909 0.49143 0.04336 0.49213 C 0.0362 0.49282 0.02891 0.49282 0.02174 0.49328 C 0.01836 0.49375 0.01497 0.49421 0.01159 0.49467 C 0.00729 0.49606 0.00286 0.49791 -0.00156 0.49884 C -0.00534 0.49977 -0.00925 0.4993 -0.01315 0.50023 C -0.0155 0.50069 -0.01771 0.50231 -0.02005 0.50301 C -0.02344 0.50416 -0.02682 0.5044 -0.03008 0.50578 C -0.03451 0.50764 -0.03867 0.51227 -0.04323 0.51273 L -0.08034 0.51528 C -0.08138 0.51574 -0.08242 0.51643 -0.08346 0.51666 C -0.08477 0.51736 -0.0862 0.5169 -0.08737 0.51805 C -0.08932 0.52037 -0.09089 0.52384 -0.09271 0.52639 C -0.09466 0.52893 -0.09688 0.53078 -0.09896 0.53333 C -0.10026 0.53495 -0.10156 0.53703 -0.10274 0.53866 C -0.10208 0.53912 -0.1013 0.53981 -0.10052 0.54004 C -0.09714 0.5419 -0.09714 0.54143 -0.09349 0.54282 C -0.09245 0.54328 -0.09141 0.54375 -0.09037 0.54421 C -0.08698 0.54953 -0.08477 0.55347 -0.08034 0.55671 C -0.07813 0.55833 -0.06836 0.56134 -0.06641 0.56203 C -0.0457 0.57014 -0.06836 0.56273 -0.04011 0.57037 C -0.03555 0.57153 -0.03099 0.57384 -0.0263 0.57453 C -0.01172 0.57662 0.02005 0.57778 0.03555 0.5787 L 0.05026 0.58148 C 0.05417 0.58217 0.05807 0.58333 0.06185 0.58403 C 0.06966 0.58565 0.07734 0.58657 0.08516 0.58819 C 0.08815 0.58889 0.09127 0.59004 0.0944 0.59097 C 0.09622 0.59143 0.09805 0.59166 0.09974 0.59236 C 0.10208 0.59305 0.10443 0.59444 0.10677 0.59514 C 0.10911 0.59583 0.11133 0.59606 0.11367 0.59653 C 0.11523 0.59745 0.1168 0.59815 0.11836 0.5993 C 0.12083 0.60116 0.12669 0.60648 0.12995 0.60741 C 0.13398 0.60879 0.14232 0.61018 0.14232 0.61018 C 0.14336 0.61065 0.1444 0.61111 0.14544 0.61157 C 0.14622 0.61203 0.14844 0.6125 0.14779 0.61296 C 0.14453 0.61528 0.14101 0.61574 0.13763 0.61713 C 0.12864 0.62106 0.11966 0.62592 0.11068 0.6294 C 0.10299 0.63241 0.09505 0.63356 0.08737 0.63634 C 0.08242 0.63819 0.0776 0.6412 0.07279 0.64328 C 0.06706 0.6456 0.06146 0.64791 0.05573 0.65 C 0.05286 0.65116 0.05 0.65162 0.04726 0.65278 C 0.03867 0.65625 0.03021 0.66018 0.02174 0.66389 C -0.00143 0.67384 0.01289 0.66875 -0.00846 0.67338 C -0.01211 0.6743 -0.01927 0.67616 -0.01927 0.67616 C -0.0263 0.68032 -0.0306 0.68333 -0.03789 0.68588 C -0.04011 0.68657 -0.04245 0.68657 -0.04479 0.68727 C -0.0474 0.68796 -0.05 0.68935 -0.05248 0.69004 C -0.06537 0.69328 -0.05977 0.6919 -0.06953 0.69398 C -0.0724 0.69583 -0.07109 0.69537 -0.07344 0.69537 " pathEditMode="relative" ptsTypes="AAAAAAAAAAAAAAAAAAAAAAAAAAAAAAAAAAAAAAAAAAAAAAAAAAAAAAAAAAAAAAAAAAAAAAAAAAAAAAAAAAAAAAAAAAAAAAAAAAAAAAAAAAAAAAAAAAAAAAAAAAAAAAAAAAAAAA">
                                      <p:cBhvr>
                                        <p:cTn id="6" dur="7000" fill="hold"/>
                                        <p:tgtEl>
                                          <p:spTgt spid="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 C -0.00052 0.00393 -0.00091 0.0081 -0.00156 0.01227 C -0.00169 0.01366 -0.00195 0.01504 -0.00221 0.01643 C -0.00352 0.02199 -0.00469 0.02754 -0.00612 0.03287 C -0.00768 0.03842 -0.00899 0.04421 -0.01081 0.0493 C -0.0138 0.05833 -0.0125 0.0537 -0.01471 0.06319 C -0.01484 0.06551 -0.01498 0.06782 -0.01537 0.06991 C -0.01602 0.07245 -0.01706 0.07453 -0.01771 0.07685 C -0.01836 0.07916 -0.01888 0.08148 -0.01927 0.08379 C -0.01966 0.08541 -0.01966 0.0875 -0.02005 0.08935 C -0.02409 0.10833 -0.01888 0.07893 -0.02318 0.10162 C -0.02344 0.10347 -0.02357 0.10532 -0.02396 0.10717 C -0.02435 0.10903 -0.02513 0.11065 -0.02552 0.1125 C -0.02591 0.11435 -0.02591 0.1162 -0.0263 0.11805 C -0.02695 0.12153 -0.02826 0.12708 -0.0293 0.13055 C -0.02982 0.13194 -0.03047 0.1331 -0.03086 0.13449 C -0.03125 0.13588 -0.03229 0.13773 -0.03164 0.13866 C -0.03112 0.13981 -0.03008 0.13773 -0.0293 0.13727 C -0.02682 0.13773 -0.02409 0.1375 -0.02162 0.13866 C -0.01992 0.13958 -0.01862 0.1419 -0.01693 0.14282 C -0.01471 0.14421 -0.01224 0.14444 -0.01003 0.1456 C -0.00873 0.14629 -0.00755 0.14768 -0.00612 0.14838 C -0.00417 0.14907 -0.00195 0.1493 0 0.14977 C 0.00338 0.15046 0.00677 0.15139 0.01016 0.15254 C 0.01224 0.15324 0.01419 0.1544 0.01627 0.15532 C 0.02435 0.15833 0.02318 0.15787 0.03099 0.15926 C 0.03307 0.16018 0.03502 0.16157 0.03711 0.16203 L 0.05104 0.1662 C 0.06315 0.17708 0.05078 0.1669 0.06732 0.17592 C 0.06914 0.17685 0.07083 0.1787 0.07279 0.17986 C 0.0737 0.18055 0.07474 0.18102 0.07578 0.18125 C 0.07708 0.18194 0.07838 0.18241 0.07969 0.18264 C 0.08151 0.18333 0.08333 0.18333 0.08516 0.18403 C 0.08698 0.18472 0.08867 0.18634 0.09049 0.1868 C 0.09844 0.18935 0.10651 0.19074 0.11445 0.19236 C 0.11784 0.19421 0.12109 0.19629 0.12448 0.19791 C 0.1263 0.19861 0.12812 0.19861 0.12995 0.1993 C 0.13151 0.19953 0.13307 0.20023 0.13463 0.20069 C 0.13633 0.20116 0.13815 0.20139 0.13997 0.20185 C 0.14206 0.20278 0.14414 0.20416 0.14622 0.20463 C 0.15651 0.20764 0.1612 0.20764 0.17174 0.20879 C 0.17305 0.20972 0.17422 0.21088 0.17552 0.21157 C 0.17656 0.21227 0.1793 0.21157 0.17864 0.21296 C 0.17643 0.21805 0.16172 0.22361 0.16094 0.22384 C 0.15065 0.22754 0.14036 0.23125 0.12995 0.23356 C 0.12357 0.23495 0.11706 0.23449 0.11068 0.23495 C 0.10677 0.23518 0.10286 0.23588 0.09896 0.23634 C 0.0582 0.24768 0.1151 0.23217 0.06497 0.24467 C 0.06029 0.24583 0.05573 0.24768 0.05104 0.24861 C 0.04896 0.24907 0.04687 0.2493 0.04492 0.25 C 0.02122 0.2581 0.04935 0.25069 0.02318 0.25694 C 0.00716 0.26852 0.03125 0.25185 0.01549 0.26111 C 0.01289 0.26273 0.01042 0.26528 0.00781 0.26666 C -0.00234 0.27153 -0.00781 0.27268 -0.01693 0.27616 C -0.02123 0.27778 -0.01966 0.27754 -0.02474 0.28032 C -0.03008 0.2831 -0.03555 0.28588 -0.04089 0.28866 C -0.04544 0.29074 -0.04323 0.28935 -0.0487 0.2912 C -0.04974 0.29166 -0.05078 0.29213 -0.05182 0.29259 C -0.04531 0.29838 -0.05234 0.29282 -0.04479 0.29676 C -0.04349 0.29745 -0.04232 0.29884 -0.04089 0.29953 C -0.03685 0.30162 -0.03242 0.30162 -0.02852 0.30509 C -0.01914 0.31342 -0.01862 0.31435 -0.00534 0.32291 C 0.00143 0.32731 0.00963 0.33333 0.01706 0.33657 C 0.01862 0.33727 0.02018 0.3375 0.02174 0.33796 C 0.02461 0.33935 0.02734 0.34097 0.03021 0.34213 C 0.04127 0.34653 0.04622 0.34768 0.05651 0.35046 C 0.06849 0.35764 0.0625 0.35532 0.07422 0.35741 C 0.07604 0.35856 0.07773 0.36041 0.07969 0.36134 C 0.08242 0.36273 0.08542 0.36319 0.08815 0.36412 C 0.08919 0.36458 0.09036 0.36481 0.09127 0.36551 C 0.09336 0.36713 0.09752 0.37106 0.09752 0.37106 C 0.10026 0.37592 0.10039 0.37731 0.10521 0.3794 C 0.11107 0.38171 0.11706 0.3831 0.12305 0.38472 C 0.12864 0.38634 0.1345 0.38611 0.13997 0.38889 C 0.14362 0.39074 0.14713 0.39282 0.15078 0.39444 C 0.15976 0.39861 0.1595 0.39653 0.16627 0.40278 C 0.17969 0.41458 0.19193 0.42824 0.20651 0.43565 C 0.21862 0.4419 0.22018 0.44305 0.23437 0.44791 C 0.23763 0.4493 0.24101 0.44977 0.2444 0.45069 C 0.24948 0.4537 0.24961 0.45278 0.23815 0.46319 C 0.23229 0.46852 0.22617 0.4743 0.21966 0.47685 C 0.2069 0.48171 0.19388 0.48241 0.18099 0.48518 C 0.16367 0.48426 0.14648 0.48241 0.12917 0.48241 C 0.09961 0.48241 0.10104 0.48518 0.07734 0.48796 C 0.07174 0.48866 0.06601 0.48889 0.06042 0.48935 C 0.05469 0.49028 0.04909 0.49143 0.04336 0.49213 C 0.0362 0.49282 0.02891 0.49282 0.02174 0.49328 C 0.01836 0.49375 0.01497 0.49421 0.01159 0.49467 C 0.00729 0.49606 0.00286 0.49791 -0.00156 0.49884 C -0.00534 0.49977 -0.00925 0.4993 -0.01315 0.50023 C -0.0155 0.50069 -0.01771 0.50231 -0.02005 0.50301 C -0.02344 0.50416 -0.02682 0.5044 -0.03008 0.50578 C -0.03451 0.50764 -0.03867 0.51227 -0.04323 0.51273 L -0.08034 0.51528 C -0.08138 0.51574 -0.08242 0.51643 -0.08346 0.51666 C -0.08477 0.51736 -0.0862 0.5169 -0.08737 0.51805 C -0.08932 0.52037 -0.09089 0.52384 -0.09271 0.52639 C -0.09466 0.52893 -0.09688 0.53078 -0.09896 0.53333 C -0.10026 0.53495 -0.10156 0.53703 -0.10274 0.53866 C -0.10208 0.53912 -0.1013 0.53981 -0.10052 0.54004 C -0.09714 0.5419 -0.09714 0.54143 -0.09349 0.54282 C -0.09245 0.54328 -0.09141 0.54375 -0.09037 0.54421 C -0.08698 0.54953 -0.08477 0.55347 -0.08034 0.55671 C -0.07813 0.55833 -0.06836 0.56134 -0.06641 0.56203 C -0.0457 0.57014 -0.06836 0.56273 -0.04011 0.57037 C -0.03555 0.57153 -0.03099 0.57384 -0.0263 0.57453 C -0.01172 0.57662 0.02005 0.57778 0.03555 0.5787 L 0.05026 0.58148 C 0.05417 0.58217 0.05807 0.58333 0.06185 0.58403 C 0.06966 0.58565 0.07734 0.58657 0.08516 0.58819 C 0.08815 0.58889 0.09127 0.59004 0.0944 0.59097 C 0.09622 0.59143 0.09805 0.59166 0.09974 0.59236 C 0.10208 0.59305 0.10443 0.59444 0.10677 0.59514 C 0.10911 0.59583 0.11133 0.59606 0.11367 0.59653 C 0.11523 0.59745 0.1168 0.59815 0.11836 0.5993 C 0.12083 0.60116 0.12669 0.60648 0.12995 0.60741 C 0.13398 0.60879 0.14232 0.61018 0.14232 0.61018 C 0.14336 0.61065 0.1444 0.61111 0.14544 0.61157 C 0.14622 0.61203 0.14844 0.6125 0.14779 0.61296 C 0.14453 0.61528 0.14101 0.61574 0.13763 0.61713 C 0.12864 0.62106 0.11966 0.62592 0.11068 0.6294 C 0.10299 0.63241 0.09505 0.63356 0.08737 0.63634 C 0.08242 0.63819 0.0776 0.6412 0.07279 0.64328 C 0.06706 0.6456 0.06146 0.64791 0.05573 0.65 C 0.05286 0.65116 0.05 0.65162 0.04726 0.65278 C 0.03867 0.65625 0.03021 0.66018 0.02174 0.66389 C -0.00143 0.67384 0.01289 0.66875 -0.00846 0.67338 C -0.01211 0.6743 -0.01927 0.67616 -0.01927 0.67616 C -0.0263 0.68032 -0.0306 0.68333 -0.03789 0.68588 C -0.04011 0.68657 -0.04245 0.68657 -0.04479 0.68727 C -0.0474 0.68796 -0.05 0.68935 -0.05248 0.69004 C -0.06537 0.69328 -0.05977 0.6919 -0.06953 0.69398 C -0.0724 0.69583 -0.07109 0.69537 -0.07344 0.69537 " pathEditMode="relative" ptsTypes="AAAAAAAAAAAAAAAAAAAAAAAAAAAAAAAAAAAAAAAAAAAAAAAAAAAAAAAAAAAAAAAAAAAAAAAAAAAAAAAAAAAAAAAAAAAAAAAAAAAAAAAAAAAAAAAAAAAAAAAAAAAAAAAAAAAAAA">
                                      <p:cBhvr>
                                        <p:cTn id="8" dur="7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25342" y="187598"/>
            <a:ext cx="7612312" cy="918426"/>
          </a:xfrm>
        </p:spPr>
        <p:txBody>
          <a:bodyPr anchor="b">
            <a:normAutofit/>
          </a:bodyPr>
          <a:lstStyle/>
          <a:p>
            <a:r>
              <a:rPr lang="en-US" dirty="0">
                <a:latin typeface="Aharoni" panose="02010803020104030203" pitchFamily="2" charset="-79"/>
                <a:cs typeface="Aharoni" panose="02010803020104030203" pitchFamily="2" charset="-79"/>
              </a:rPr>
              <a:t>Methods - Layers</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203488" y="1289719"/>
            <a:ext cx="4818888" cy="3040543"/>
          </a:xfrm>
        </p:spPr>
        <p:txBody>
          <a:bodyPr anchor="t">
            <a:normAutofit/>
          </a:bodyPr>
          <a:lstStyle/>
          <a:p>
            <a:pPr marL="0" indent="0">
              <a:lnSpc>
                <a:spcPct val="100000"/>
              </a:lnSpc>
              <a:buNone/>
            </a:pPr>
            <a:r>
              <a:rPr lang="en-US" sz="1800" b="1" i="0" dirty="0">
                <a:effectLst/>
                <a:latin typeface="Söhne"/>
              </a:rPr>
              <a:t>AveragePooling1D Layer</a:t>
            </a:r>
            <a:r>
              <a:rPr lang="en-US" sz="1800" b="0" i="0" dirty="0">
                <a:effectLst/>
                <a:latin typeface="Söhne"/>
              </a:rPr>
              <a:t>:</a:t>
            </a:r>
            <a:endParaRPr lang="he-IL" sz="1800" b="0" i="0" dirty="0">
              <a:effectLst/>
              <a:latin typeface="Söhne"/>
            </a:endParaRPr>
          </a:p>
          <a:p>
            <a:pPr marL="0" indent="0">
              <a:lnSpc>
                <a:spcPct val="100000"/>
              </a:lnSpc>
              <a:buNone/>
            </a:pPr>
            <a:endParaRPr lang="en-US" sz="1800" b="0" i="0" dirty="0">
              <a:effectLst/>
              <a:latin typeface="Söhne"/>
            </a:endParaRPr>
          </a:p>
          <a:p>
            <a:pPr>
              <a:lnSpc>
                <a:spcPct val="100000"/>
              </a:lnSpc>
            </a:pPr>
            <a:r>
              <a:rPr lang="en-US" sz="1800" dirty="0">
                <a:latin typeface="Söhne"/>
              </a:rPr>
              <a:t>Lower feature Dimension</a:t>
            </a:r>
          </a:p>
          <a:p>
            <a:pPr>
              <a:lnSpc>
                <a:spcPct val="100000"/>
              </a:lnSpc>
            </a:pPr>
            <a:r>
              <a:rPr lang="en-US" sz="1800" dirty="0">
                <a:latin typeface="Söhne"/>
              </a:rPr>
              <a:t>Add Robustness </a:t>
            </a:r>
            <a:endParaRPr lang="en-US" sz="1700" dirty="0"/>
          </a:p>
          <a:p>
            <a:endParaRPr lang="en-US" sz="1700" dirty="0"/>
          </a:p>
        </p:txBody>
      </p:sp>
      <p:graphicFrame>
        <p:nvGraphicFramePr>
          <p:cNvPr id="4" name="Table 3">
            <a:extLst>
              <a:ext uri="{FF2B5EF4-FFF2-40B4-BE49-F238E27FC236}">
                <a16:creationId xmlns:a16="http://schemas.microsoft.com/office/drawing/2014/main" id="{7CDD33D8-2EB2-73FC-9EB0-7BE3BB20E21D}"/>
              </a:ext>
            </a:extLst>
          </p:cNvPr>
          <p:cNvGraphicFramePr>
            <a:graphicFrameLocks noGrp="1"/>
          </p:cNvGraphicFramePr>
          <p:nvPr/>
        </p:nvGraphicFramePr>
        <p:xfrm>
          <a:off x="5962904" y="1910080"/>
          <a:ext cx="5598160" cy="463889"/>
        </p:xfrm>
        <a:graphic>
          <a:graphicData uri="http://schemas.openxmlformats.org/drawingml/2006/table">
            <a:tbl>
              <a:tblPr firstRow="1" bandRow="1">
                <a:tableStyleId>{5C22544A-7EE6-4342-B048-85BDC9FD1C3A}</a:tableStyleId>
              </a:tblPr>
              <a:tblGrid>
                <a:gridCol w="559816">
                  <a:extLst>
                    <a:ext uri="{9D8B030D-6E8A-4147-A177-3AD203B41FA5}">
                      <a16:colId xmlns:a16="http://schemas.microsoft.com/office/drawing/2014/main" val="147685580"/>
                    </a:ext>
                  </a:extLst>
                </a:gridCol>
                <a:gridCol w="559816">
                  <a:extLst>
                    <a:ext uri="{9D8B030D-6E8A-4147-A177-3AD203B41FA5}">
                      <a16:colId xmlns:a16="http://schemas.microsoft.com/office/drawing/2014/main" val="2445690417"/>
                    </a:ext>
                  </a:extLst>
                </a:gridCol>
                <a:gridCol w="559816">
                  <a:extLst>
                    <a:ext uri="{9D8B030D-6E8A-4147-A177-3AD203B41FA5}">
                      <a16:colId xmlns:a16="http://schemas.microsoft.com/office/drawing/2014/main" val="134684385"/>
                    </a:ext>
                  </a:extLst>
                </a:gridCol>
                <a:gridCol w="559816">
                  <a:extLst>
                    <a:ext uri="{9D8B030D-6E8A-4147-A177-3AD203B41FA5}">
                      <a16:colId xmlns:a16="http://schemas.microsoft.com/office/drawing/2014/main" val="4163182442"/>
                    </a:ext>
                  </a:extLst>
                </a:gridCol>
                <a:gridCol w="559816">
                  <a:extLst>
                    <a:ext uri="{9D8B030D-6E8A-4147-A177-3AD203B41FA5}">
                      <a16:colId xmlns:a16="http://schemas.microsoft.com/office/drawing/2014/main" val="4206695806"/>
                    </a:ext>
                  </a:extLst>
                </a:gridCol>
                <a:gridCol w="559816">
                  <a:extLst>
                    <a:ext uri="{9D8B030D-6E8A-4147-A177-3AD203B41FA5}">
                      <a16:colId xmlns:a16="http://schemas.microsoft.com/office/drawing/2014/main" val="848421618"/>
                    </a:ext>
                  </a:extLst>
                </a:gridCol>
                <a:gridCol w="559816">
                  <a:extLst>
                    <a:ext uri="{9D8B030D-6E8A-4147-A177-3AD203B41FA5}">
                      <a16:colId xmlns:a16="http://schemas.microsoft.com/office/drawing/2014/main" val="2707855607"/>
                    </a:ext>
                  </a:extLst>
                </a:gridCol>
                <a:gridCol w="559816">
                  <a:extLst>
                    <a:ext uri="{9D8B030D-6E8A-4147-A177-3AD203B41FA5}">
                      <a16:colId xmlns:a16="http://schemas.microsoft.com/office/drawing/2014/main" val="2536456458"/>
                    </a:ext>
                  </a:extLst>
                </a:gridCol>
                <a:gridCol w="559816">
                  <a:extLst>
                    <a:ext uri="{9D8B030D-6E8A-4147-A177-3AD203B41FA5}">
                      <a16:colId xmlns:a16="http://schemas.microsoft.com/office/drawing/2014/main" val="3299556230"/>
                    </a:ext>
                  </a:extLst>
                </a:gridCol>
                <a:gridCol w="559816">
                  <a:extLst>
                    <a:ext uri="{9D8B030D-6E8A-4147-A177-3AD203B41FA5}">
                      <a16:colId xmlns:a16="http://schemas.microsoft.com/office/drawing/2014/main" val="2331794840"/>
                    </a:ext>
                  </a:extLst>
                </a:gridCol>
              </a:tblGrid>
              <a:tr h="463889">
                <a:tc>
                  <a:txBody>
                    <a:bodyPr/>
                    <a:lstStyle/>
                    <a:p>
                      <a:r>
                        <a:rPr lang="en-US" dirty="0"/>
                        <a:t>12</a:t>
                      </a:r>
                      <a:endParaRPr lang="en-IL" dirty="0"/>
                    </a:p>
                  </a:txBody>
                  <a:tcPr/>
                </a:tc>
                <a:tc>
                  <a:txBody>
                    <a:bodyPr/>
                    <a:lstStyle/>
                    <a:p>
                      <a:r>
                        <a:rPr lang="en-US" dirty="0"/>
                        <a:t>10</a:t>
                      </a:r>
                      <a:endParaRPr lang="en-IL" dirty="0"/>
                    </a:p>
                  </a:txBody>
                  <a:tcPr/>
                </a:tc>
                <a:tc>
                  <a:txBody>
                    <a:bodyPr/>
                    <a:lstStyle/>
                    <a:p>
                      <a:r>
                        <a:rPr lang="en-US" dirty="0"/>
                        <a:t>11</a:t>
                      </a:r>
                      <a:endParaRPr lang="en-IL" dirty="0"/>
                    </a:p>
                  </a:txBody>
                  <a:tcPr/>
                </a:tc>
                <a:tc>
                  <a:txBody>
                    <a:bodyPr/>
                    <a:lstStyle/>
                    <a:p>
                      <a:r>
                        <a:rPr lang="en-US" dirty="0"/>
                        <a:t>9</a:t>
                      </a:r>
                      <a:endParaRPr lang="en-IL" dirty="0"/>
                    </a:p>
                  </a:txBody>
                  <a:tcPr/>
                </a:tc>
                <a:tc>
                  <a:txBody>
                    <a:bodyPr/>
                    <a:lstStyle/>
                    <a:p>
                      <a:r>
                        <a:rPr lang="en-US" dirty="0"/>
                        <a:t>4</a:t>
                      </a:r>
                      <a:endParaRPr lang="en-IL" dirty="0"/>
                    </a:p>
                  </a:txBody>
                  <a:tcPr/>
                </a:tc>
                <a:tc>
                  <a:txBody>
                    <a:bodyPr/>
                    <a:lstStyle/>
                    <a:p>
                      <a:r>
                        <a:rPr lang="en-US" dirty="0"/>
                        <a:t>2</a:t>
                      </a:r>
                      <a:endParaRPr lang="en-IL" dirty="0"/>
                    </a:p>
                  </a:txBody>
                  <a:tcPr/>
                </a:tc>
                <a:tc>
                  <a:txBody>
                    <a:bodyPr/>
                    <a:lstStyle/>
                    <a:p>
                      <a:r>
                        <a:rPr lang="en-US" dirty="0"/>
                        <a:t>6</a:t>
                      </a:r>
                      <a:endParaRPr lang="en-IL" dirty="0"/>
                    </a:p>
                  </a:txBody>
                  <a:tcPr/>
                </a:tc>
                <a:tc>
                  <a:txBody>
                    <a:bodyPr/>
                    <a:lstStyle/>
                    <a:p>
                      <a:r>
                        <a:rPr lang="en-US" dirty="0"/>
                        <a:t>12</a:t>
                      </a:r>
                      <a:endParaRPr lang="en-IL" dirty="0"/>
                    </a:p>
                  </a:txBody>
                  <a:tcPr/>
                </a:tc>
                <a:tc>
                  <a:txBody>
                    <a:bodyPr/>
                    <a:lstStyle/>
                    <a:p>
                      <a:r>
                        <a:rPr lang="en-US" dirty="0"/>
                        <a:t>9</a:t>
                      </a:r>
                      <a:endParaRPr lang="en-IL" dirty="0"/>
                    </a:p>
                  </a:txBody>
                  <a:tcPr/>
                </a:tc>
                <a:tc>
                  <a:txBody>
                    <a:bodyPr/>
                    <a:lstStyle/>
                    <a:p>
                      <a:r>
                        <a:rPr lang="en-US" dirty="0"/>
                        <a:t>10</a:t>
                      </a:r>
                      <a:endParaRPr lang="en-IL" dirty="0"/>
                    </a:p>
                  </a:txBody>
                  <a:tcPr/>
                </a:tc>
                <a:extLst>
                  <a:ext uri="{0D108BD9-81ED-4DB2-BD59-A6C34878D82A}">
                    <a16:rowId xmlns:a16="http://schemas.microsoft.com/office/drawing/2014/main" val="3157495967"/>
                  </a:ext>
                </a:extLst>
              </a:tr>
            </a:tbl>
          </a:graphicData>
        </a:graphic>
      </p:graphicFrame>
      <p:graphicFrame>
        <p:nvGraphicFramePr>
          <p:cNvPr id="6" name="Table 5">
            <a:extLst>
              <a:ext uri="{FF2B5EF4-FFF2-40B4-BE49-F238E27FC236}">
                <a16:creationId xmlns:a16="http://schemas.microsoft.com/office/drawing/2014/main" id="{D9838B05-37A0-74C4-C647-09ADCBA85C57}"/>
              </a:ext>
            </a:extLst>
          </p:cNvPr>
          <p:cNvGraphicFramePr>
            <a:graphicFrameLocks noGrp="1"/>
          </p:cNvGraphicFramePr>
          <p:nvPr/>
        </p:nvGraphicFramePr>
        <p:xfrm>
          <a:off x="6096000" y="3434573"/>
          <a:ext cx="4015865" cy="365760"/>
        </p:xfrm>
        <a:graphic>
          <a:graphicData uri="http://schemas.openxmlformats.org/drawingml/2006/table">
            <a:tbl>
              <a:tblPr firstRow="1" bandRow="1">
                <a:tableStyleId>{5C22544A-7EE6-4342-B048-85BDC9FD1C3A}</a:tableStyleId>
              </a:tblPr>
              <a:tblGrid>
                <a:gridCol w="803173">
                  <a:extLst>
                    <a:ext uri="{9D8B030D-6E8A-4147-A177-3AD203B41FA5}">
                      <a16:colId xmlns:a16="http://schemas.microsoft.com/office/drawing/2014/main" val="415765205"/>
                    </a:ext>
                  </a:extLst>
                </a:gridCol>
                <a:gridCol w="803173">
                  <a:extLst>
                    <a:ext uri="{9D8B030D-6E8A-4147-A177-3AD203B41FA5}">
                      <a16:colId xmlns:a16="http://schemas.microsoft.com/office/drawing/2014/main" val="2523774908"/>
                    </a:ext>
                  </a:extLst>
                </a:gridCol>
                <a:gridCol w="803173">
                  <a:extLst>
                    <a:ext uri="{9D8B030D-6E8A-4147-A177-3AD203B41FA5}">
                      <a16:colId xmlns:a16="http://schemas.microsoft.com/office/drawing/2014/main" val="13806339"/>
                    </a:ext>
                  </a:extLst>
                </a:gridCol>
                <a:gridCol w="803173">
                  <a:extLst>
                    <a:ext uri="{9D8B030D-6E8A-4147-A177-3AD203B41FA5}">
                      <a16:colId xmlns:a16="http://schemas.microsoft.com/office/drawing/2014/main" val="1255736533"/>
                    </a:ext>
                  </a:extLst>
                </a:gridCol>
                <a:gridCol w="803173">
                  <a:extLst>
                    <a:ext uri="{9D8B030D-6E8A-4147-A177-3AD203B41FA5}">
                      <a16:colId xmlns:a16="http://schemas.microsoft.com/office/drawing/2014/main" val="1511263478"/>
                    </a:ext>
                  </a:extLst>
                </a:gridCol>
              </a:tblGrid>
              <a:tr h="238760">
                <a:tc>
                  <a:txBody>
                    <a:bodyPr/>
                    <a:lstStyle/>
                    <a:p>
                      <a:r>
                        <a:rPr lang="en-US" dirty="0"/>
                        <a:t>9.2</a:t>
                      </a:r>
                      <a:endParaRPr lang="en-IL" dirty="0"/>
                    </a:p>
                  </a:txBody>
                  <a:tcPr/>
                </a:tc>
                <a:tc>
                  <a:txBody>
                    <a:bodyPr/>
                    <a:lstStyle/>
                    <a:p>
                      <a:r>
                        <a:rPr lang="en-US" dirty="0"/>
                        <a:t>7.2</a:t>
                      </a:r>
                      <a:endParaRPr lang="en-IL" dirty="0"/>
                    </a:p>
                  </a:txBody>
                  <a:tcPr/>
                </a:tc>
                <a:tc>
                  <a:txBody>
                    <a:bodyPr/>
                    <a:lstStyle/>
                    <a:p>
                      <a:r>
                        <a:rPr lang="en-US" dirty="0"/>
                        <a:t>6.4</a:t>
                      </a:r>
                      <a:endParaRPr lang="en-IL" dirty="0"/>
                    </a:p>
                  </a:txBody>
                  <a:tcPr/>
                </a:tc>
                <a:tc>
                  <a:txBody>
                    <a:bodyPr/>
                    <a:lstStyle/>
                    <a:p>
                      <a:r>
                        <a:rPr lang="en-US" dirty="0"/>
                        <a:t>6.6</a:t>
                      </a:r>
                      <a:endParaRPr lang="en-IL" dirty="0"/>
                    </a:p>
                  </a:txBody>
                  <a:tcPr/>
                </a:tc>
                <a:tc>
                  <a:txBody>
                    <a:bodyPr/>
                    <a:lstStyle/>
                    <a:p>
                      <a:r>
                        <a:rPr lang="en-US" dirty="0"/>
                        <a:t>7.8</a:t>
                      </a:r>
                      <a:endParaRPr lang="en-IL" dirty="0"/>
                    </a:p>
                  </a:txBody>
                  <a:tcPr/>
                </a:tc>
                <a:extLst>
                  <a:ext uri="{0D108BD9-81ED-4DB2-BD59-A6C34878D82A}">
                    <a16:rowId xmlns:a16="http://schemas.microsoft.com/office/drawing/2014/main" val="3941284206"/>
                  </a:ext>
                </a:extLst>
              </a:tr>
            </a:tbl>
          </a:graphicData>
        </a:graphic>
      </p:graphicFrame>
      <p:cxnSp>
        <p:nvCxnSpPr>
          <p:cNvPr id="10" name="Straight Arrow Connector 9">
            <a:extLst>
              <a:ext uri="{FF2B5EF4-FFF2-40B4-BE49-F238E27FC236}">
                <a16:creationId xmlns:a16="http://schemas.microsoft.com/office/drawing/2014/main" id="{38C199B3-2F25-6AAB-52A9-C782D31D030D}"/>
              </a:ext>
            </a:extLst>
          </p:cNvPr>
          <p:cNvCxnSpPr/>
          <p:nvPr/>
        </p:nvCxnSpPr>
        <p:spPr>
          <a:xfrm>
            <a:off x="6248400" y="2373969"/>
            <a:ext cx="2235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327AF10-D34E-C920-1FD6-F8A02D577BC7}"/>
              </a:ext>
            </a:extLst>
          </p:cNvPr>
          <p:cNvCxnSpPr/>
          <p:nvPr/>
        </p:nvCxnSpPr>
        <p:spPr>
          <a:xfrm flipH="1">
            <a:off x="6512560" y="2373969"/>
            <a:ext cx="229618"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9B103C1-AF43-B494-71D0-0FCB0F387FBF}"/>
              </a:ext>
            </a:extLst>
          </p:cNvPr>
          <p:cNvCxnSpPr/>
          <p:nvPr/>
        </p:nvCxnSpPr>
        <p:spPr>
          <a:xfrm flipH="1">
            <a:off x="6518658" y="2373969"/>
            <a:ext cx="898142"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1478740-E10C-4149-1894-5636521B571D}"/>
              </a:ext>
            </a:extLst>
          </p:cNvPr>
          <p:cNvCxnSpPr/>
          <p:nvPr/>
        </p:nvCxnSpPr>
        <p:spPr>
          <a:xfrm flipH="1">
            <a:off x="6512560" y="2373969"/>
            <a:ext cx="13919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5D0FF54-D351-4D8C-F186-FD3AFABC9206}"/>
              </a:ext>
            </a:extLst>
          </p:cNvPr>
          <p:cNvCxnSpPr/>
          <p:nvPr/>
        </p:nvCxnSpPr>
        <p:spPr>
          <a:xfrm flipH="1">
            <a:off x="6512560" y="2373969"/>
            <a:ext cx="18999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ADB3E1B8-DA7F-379E-B126-F7F6647D472F}"/>
              </a:ext>
            </a:extLst>
          </p:cNvPr>
          <p:cNvSpPr txBox="1"/>
          <p:nvPr/>
        </p:nvSpPr>
        <p:spPr>
          <a:xfrm>
            <a:off x="5292979" y="3063656"/>
            <a:ext cx="1339850" cy="369332"/>
          </a:xfrm>
          <a:prstGeom prst="rect">
            <a:avLst/>
          </a:prstGeom>
          <a:noFill/>
        </p:spPr>
        <p:txBody>
          <a:bodyPr wrap="square" rtlCol="0">
            <a:spAutoFit/>
          </a:bodyPr>
          <a:lstStyle/>
          <a:p>
            <a:r>
              <a:rPr lang="en-US" b="1" dirty="0">
                <a:solidFill>
                  <a:schemeClr val="accent1">
                    <a:lumMod val="50000"/>
                  </a:schemeClr>
                </a:solidFill>
              </a:rPr>
              <a:t>Average( )</a:t>
            </a:r>
            <a:endParaRPr lang="en-IL" b="1" dirty="0">
              <a:solidFill>
                <a:schemeClr val="accent1">
                  <a:lumMod val="50000"/>
                </a:schemeClr>
              </a:solidFill>
            </a:endParaRPr>
          </a:p>
        </p:txBody>
      </p:sp>
      <p:cxnSp>
        <p:nvCxnSpPr>
          <p:cNvPr id="52" name="Straight Arrow Connector 51">
            <a:extLst>
              <a:ext uri="{FF2B5EF4-FFF2-40B4-BE49-F238E27FC236}">
                <a16:creationId xmlns:a16="http://schemas.microsoft.com/office/drawing/2014/main" id="{4BF4464D-A702-AAA9-F16A-539B3ECD9489}"/>
              </a:ext>
            </a:extLst>
          </p:cNvPr>
          <p:cNvCxnSpPr/>
          <p:nvPr/>
        </p:nvCxnSpPr>
        <p:spPr>
          <a:xfrm>
            <a:off x="6918325" y="2327691"/>
            <a:ext cx="2235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E0403DD8-25C8-915B-EC6C-D6188317FC29}"/>
              </a:ext>
            </a:extLst>
          </p:cNvPr>
          <p:cNvCxnSpPr/>
          <p:nvPr/>
        </p:nvCxnSpPr>
        <p:spPr>
          <a:xfrm flipH="1">
            <a:off x="7182485" y="2327691"/>
            <a:ext cx="229618"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642B9121-7B18-9C4C-AA19-825D46D5A26E}"/>
              </a:ext>
            </a:extLst>
          </p:cNvPr>
          <p:cNvCxnSpPr/>
          <p:nvPr/>
        </p:nvCxnSpPr>
        <p:spPr>
          <a:xfrm flipH="1">
            <a:off x="7188583" y="2327691"/>
            <a:ext cx="898142"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9D0D9F14-E06D-DC43-59A6-17A01EB36752}"/>
              </a:ext>
            </a:extLst>
          </p:cNvPr>
          <p:cNvCxnSpPr/>
          <p:nvPr/>
        </p:nvCxnSpPr>
        <p:spPr>
          <a:xfrm flipH="1">
            <a:off x="7182485" y="2327691"/>
            <a:ext cx="13919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4C1430C2-AA7B-542B-4ABE-0BE6DDECBC84}"/>
              </a:ext>
            </a:extLst>
          </p:cNvPr>
          <p:cNvCxnSpPr/>
          <p:nvPr/>
        </p:nvCxnSpPr>
        <p:spPr>
          <a:xfrm flipH="1">
            <a:off x="7182485" y="2327691"/>
            <a:ext cx="18999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8C708A27-AC39-76D1-27DF-72DD13D09A52}"/>
              </a:ext>
            </a:extLst>
          </p:cNvPr>
          <p:cNvSpPr txBox="1"/>
          <p:nvPr/>
        </p:nvSpPr>
        <p:spPr>
          <a:xfrm>
            <a:off x="5962904" y="3017378"/>
            <a:ext cx="1339850" cy="369332"/>
          </a:xfrm>
          <a:prstGeom prst="rect">
            <a:avLst/>
          </a:prstGeom>
          <a:noFill/>
        </p:spPr>
        <p:txBody>
          <a:bodyPr wrap="square" rtlCol="0">
            <a:spAutoFit/>
          </a:bodyPr>
          <a:lstStyle/>
          <a:p>
            <a:r>
              <a:rPr lang="en-US" b="1" dirty="0">
                <a:solidFill>
                  <a:schemeClr val="accent1">
                    <a:lumMod val="50000"/>
                  </a:schemeClr>
                </a:solidFill>
              </a:rPr>
              <a:t>Average( )</a:t>
            </a:r>
            <a:endParaRPr lang="en-IL" b="1" dirty="0">
              <a:solidFill>
                <a:schemeClr val="accent1">
                  <a:lumMod val="50000"/>
                </a:schemeClr>
              </a:solidFill>
            </a:endParaRPr>
          </a:p>
        </p:txBody>
      </p:sp>
      <p:cxnSp>
        <p:nvCxnSpPr>
          <p:cNvPr id="1024" name="Straight Arrow Connector 1023">
            <a:extLst>
              <a:ext uri="{FF2B5EF4-FFF2-40B4-BE49-F238E27FC236}">
                <a16:creationId xmlns:a16="http://schemas.microsoft.com/office/drawing/2014/main" id="{F9F0CD09-6E45-B422-A999-FEB2E96AA275}"/>
              </a:ext>
            </a:extLst>
          </p:cNvPr>
          <p:cNvCxnSpPr/>
          <p:nvPr/>
        </p:nvCxnSpPr>
        <p:spPr>
          <a:xfrm>
            <a:off x="7866698" y="2353297"/>
            <a:ext cx="2235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5" name="Straight Arrow Connector 1024">
            <a:extLst>
              <a:ext uri="{FF2B5EF4-FFF2-40B4-BE49-F238E27FC236}">
                <a16:creationId xmlns:a16="http://schemas.microsoft.com/office/drawing/2014/main" id="{97986DFE-9C4E-4592-4F7D-E3ADBCFE4975}"/>
              </a:ext>
            </a:extLst>
          </p:cNvPr>
          <p:cNvCxnSpPr/>
          <p:nvPr/>
        </p:nvCxnSpPr>
        <p:spPr>
          <a:xfrm flipH="1">
            <a:off x="8130858" y="2353297"/>
            <a:ext cx="229618"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7" name="Straight Arrow Connector 1026">
            <a:extLst>
              <a:ext uri="{FF2B5EF4-FFF2-40B4-BE49-F238E27FC236}">
                <a16:creationId xmlns:a16="http://schemas.microsoft.com/office/drawing/2014/main" id="{FE77C4A5-1EFE-85D6-8C32-D0A08D060FE5}"/>
              </a:ext>
            </a:extLst>
          </p:cNvPr>
          <p:cNvCxnSpPr/>
          <p:nvPr/>
        </p:nvCxnSpPr>
        <p:spPr>
          <a:xfrm flipH="1">
            <a:off x="8136956" y="2353297"/>
            <a:ext cx="898142"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8" name="Straight Arrow Connector 1027">
            <a:extLst>
              <a:ext uri="{FF2B5EF4-FFF2-40B4-BE49-F238E27FC236}">
                <a16:creationId xmlns:a16="http://schemas.microsoft.com/office/drawing/2014/main" id="{2DB4C7BD-9661-74C9-2769-D814C4FD0A59}"/>
              </a:ext>
            </a:extLst>
          </p:cNvPr>
          <p:cNvCxnSpPr/>
          <p:nvPr/>
        </p:nvCxnSpPr>
        <p:spPr>
          <a:xfrm flipH="1">
            <a:off x="8130858" y="2353297"/>
            <a:ext cx="13919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9" name="Straight Arrow Connector 1028">
            <a:extLst>
              <a:ext uri="{FF2B5EF4-FFF2-40B4-BE49-F238E27FC236}">
                <a16:creationId xmlns:a16="http://schemas.microsoft.com/office/drawing/2014/main" id="{1A3D80A0-BE9C-E344-1240-2CD74E22E51F}"/>
              </a:ext>
            </a:extLst>
          </p:cNvPr>
          <p:cNvCxnSpPr/>
          <p:nvPr/>
        </p:nvCxnSpPr>
        <p:spPr>
          <a:xfrm flipH="1">
            <a:off x="8130858" y="2353297"/>
            <a:ext cx="18999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30" name="TextBox 1029">
            <a:extLst>
              <a:ext uri="{FF2B5EF4-FFF2-40B4-BE49-F238E27FC236}">
                <a16:creationId xmlns:a16="http://schemas.microsoft.com/office/drawing/2014/main" id="{744C4C12-7F47-4E8E-359E-036B790C893D}"/>
              </a:ext>
            </a:extLst>
          </p:cNvPr>
          <p:cNvSpPr txBox="1"/>
          <p:nvPr/>
        </p:nvSpPr>
        <p:spPr>
          <a:xfrm>
            <a:off x="6911277" y="3042984"/>
            <a:ext cx="1339850" cy="369332"/>
          </a:xfrm>
          <a:prstGeom prst="rect">
            <a:avLst/>
          </a:prstGeom>
          <a:noFill/>
        </p:spPr>
        <p:txBody>
          <a:bodyPr wrap="square" rtlCol="0">
            <a:spAutoFit/>
          </a:bodyPr>
          <a:lstStyle/>
          <a:p>
            <a:r>
              <a:rPr lang="en-US" b="1" dirty="0">
                <a:solidFill>
                  <a:schemeClr val="accent1">
                    <a:lumMod val="50000"/>
                  </a:schemeClr>
                </a:solidFill>
              </a:rPr>
              <a:t>Average( )</a:t>
            </a:r>
            <a:endParaRPr lang="en-IL" b="1" dirty="0">
              <a:solidFill>
                <a:schemeClr val="accent1">
                  <a:lumMod val="50000"/>
                </a:schemeClr>
              </a:solidFill>
            </a:endParaRPr>
          </a:p>
        </p:txBody>
      </p:sp>
      <p:cxnSp>
        <p:nvCxnSpPr>
          <p:cNvPr id="1031" name="Straight Arrow Connector 1030">
            <a:extLst>
              <a:ext uri="{FF2B5EF4-FFF2-40B4-BE49-F238E27FC236}">
                <a16:creationId xmlns:a16="http://schemas.microsoft.com/office/drawing/2014/main" id="{6FC5BD62-988D-1F66-0BB6-6733A4569AE1}"/>
              </a:ext>
            </a:extLst>
          </p:cNvPr>
          <p:cNvCxnSpPr/>
          <p:nvPr/>
        </p:nvCxnSpPr>
        <p:spPr>
          <a:xfrm>
            <a:off x="8917369" y="2323703"/>
            <a:ext cx="2235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2" name="Straight Arrow Connector 1031">
            <a:extLst>
              <a:ext uri="{FF2B5EF4-FFF2-40B4-BE49-F238E27FC236}">
                <a16:creationId xmlns:a16="http://schemas.microsoft.com/office/drawing/2014/main" id="{B231CB16-8419-87C1-F14C-C1E821083F4D}"/>
              </a:ext>
            </a:extLst>
          </p:cNvPr>
          <p:cNvCxnSpPr/>
          <p:nvPr/>
        </p:nvCxnSpPr>
        <p:spPr>
          <a:xfrm flipH="1">
            <a:off x="9181529" y="2323703"/>
            <a:ext cx="229618"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3" name="Straight Arrow Connector 1032">
            <a:extLst>
              <a:ext uri="{FF2B5EF4-FFF2-40B4-BE49-F238E27FC236}">
                <a16:creationId xmlns:a16="http://schemas.microsoft.com/office/drawing/2014/main" id="{48591CFE-4CC1-1794-3CFC-EE272D684518}"/>
              </a:ext>
            </a:extLst>
          </p:cNvPr>
          <p:cNvCxnSpPr/>
          <p:nvPr/>
        </p:nvCxnSpPr>
        <p:spPr>
          <a:xfrm flipH="1">
            <a:off x="9187627" y="2323703"/>
            <a:ext cx="898142"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4" name="Straight Arrow Connector 1033">
            <a:extLst>
              <a:ext uri="{FF2B5EF4-FFF2-40B4-BE49-F238E27FC236}">
                <a16:creationId xmlns:a16="http://schemas.microsoft.com/office/drawing/2014/main" id="{B6D89992-0366-117B-00D0-BB21B062A72A}"/>
              </a:ext>
            </a:extLst>
          </p:cNvPr>
          <p:cNvCxnSpPr/>
          <p:nvPr/>
        </p:nvCxnSpPr>
        <p:spPr>
          <a:xfrm flipH="1">
            <a:off x="9181529" y="2323703"/>
            <a:ext cx="13919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2E3C8F6B-1147-48D2-3498-C143E984ABAE}"/>
              </a:ext>
            </a:extLst>
          </p:cNvPr>
          <p:cNvCxnSpPr/>
          <p:nvPr/>
        </p:nvCxnSpPr>
        <p:spPr>
          <a:xfrm flipH="1">
            <a:off x="9181529" y="2323703"/>
            <a:ext cx="18999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36" name="TextBox 1035">
            <a:extLst>
              <a:ext uri="{FF2B5EF4-FFF2-40B4-BE49-F238E27FC236}">
                <a16:creationId xmlns:a16="http://schemas.microsoft.com/office/drawing/2014/main" id="{FA30118A-F4BB-BA0E-3C1B-F7B1331BAC24}"/>
              </a:ext>
            </a:extLst>
          </p:cNvPr>
          <p:cNvSpPr txBox="1"/>
          <p:nvPr/>
        </p:nvSpPr>
        <p:spPr>
          <a:xfrm>
            <a:off x="7961948" y="3013390"/>
            <a:ext cx="1339850" cy="369332"/>
          </a:xfrm>
          <a:prstGeom prst="rect">
            <a:avLst/>
          </a:prstGeom>
          <a:noFill/>
        </p:spPr>
        <p:txBody>
          <a:bodyPr wrap="square" rtlCol="0">
            <a:spAutoFit/>
          </a:bodyPr>
          <a:lstStyle/>
          <a:p>
            <a:r>
              <a:rPr lang="en-US" b="1" dirty="0">
                <a:solidFill>
                  <a:schemeClr val="accent1">
                    <a:lumMod val="50000"/>
                  </a:schemeClr>
                </a:solidFill>
              </a:rPr>
              <a:t>Average( )</a:t>
            </a:r>
            <a:endParaRPr lang="en-IL" b="1" dirty="0">
              <a:solidFill>
                <a:schemeClr val="accent1">
                  <a:lumMod val="50000"/>
                </a:schemeClr>
              </a:solidFill>
            </a:endParaRPr>
          </a:p>
        </p:txBody>
      </p:sp>
      <p:cxnSp>
        <p:nvCxnSpPr>
          <p:cNvPr id="1037" name="Straight Arrow Connector 1036">
            <a:extLst>
              <a:ext uri="{FF2B5EF4-FFF2-40B4-BE49-F238E27FC236}">
                <a16:creationId xmlns:a16="http://schemas.microsoft.com/office/drawing/2014/main" id="{38456989-1AA4-6773-9CC2-CB481DA44044}"/>
              </a:ext>
            </a:extLst>
          </p:cNvPr>
          <p:cNvCxnSpPr/>
          <p:nvPr/>
        </p:nvCxnSpPr>
        <p:spPr>
          <a:xfrm>
            <a:off x="9447847" y="2345321"/>
            <a:ext cx="2235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8" name="Straight Arrow Connector 1037">
            <a:extLst>
              <a:ext uri="{FF2B5EF4-FFF2-40B4-BE49-F238E27FC236}">
                <a16:creationId xmlns:a16="http://schemas.microsoft.com/office/drawing/2014/main" id="{24432367-F1AB-4408-B368-9A709C54EC36}"/>
              </a:ext>
            </a:extLst>
          </p:cNvPr>
          <p:cNvCxnSpPr/>
          <p:nvPr/>
        </p:nvCxnSpPr>
        <p:spPr>
          <a:xfrm flipH="1">
            <a:off x="9712007" y="2345321"/>
            <a:ext cx="229618"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9" name="Straight Arrow Connector 1038">
            <a:extLst>
              <a:ext uri="{FF2B5EF4-FFF2-40B4-BE49-F238E27FC236}">
                <a16:creationId xmlns:a16="http://schemas.microsoft.com/office/drawing/2014/main" id="{33794A09-44CC-DEA5-83D7-CDCE7D4147F8}"/>
              </a:ext>
            </a:extLst>
          </p:cNvPr>
          <p:cNvCxnSpPr/>
          <p:nvPr/>
        </p:nvCxnSpPr>
        <p:spPr>
          <a:xfrm flipH="1">
            <a:off x="9718105" y="2345321"/>
            <a:ext cx="898142"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A4238AC0-EF54-1B3A-D8B3-A8D23A427CA5}"/>
              </a:ext>
            </a:extLst>
          </p:cNvPr>
          <p:cNvCxnSpPr/>
          <p:nvPr/>
        </p:nvCxnSpPr>
        <p:spPr>
          <a:xfrm flipH="1">
            <a:off x="9712007" y="2345321"/>
            <a:ext cx="13919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1" name="Straight Arrow Connector 1040">
            <a:extLst>
              <a:ext uri="{FF2B5EF4-FFF2-40B4-BE49-F238E27FC236}">
                <a16:creationId xmlns:a16="http://schemas.microsoft.com/office/drawing/2014/main" id="{1AF0481B-09B5-A7DD-A434-F1B36EAB405C}"/>
              </a:ext>
            </a:extLst>
          </p:cNvPr>
          <p:cNvCxnSpPr/>
          <p:nvPr/>
        </p:nvCxnSpPr>
        <p:spPr>
          <a:xfrm flipH="1">
            <a:off x="9712007" y="2345321"/>
            <a:ext cx="1899920" cy="105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2F17EE90-CF5F-6D3D-CCC4-73BF2320842F}"/>
              </a:ext>
            </a:extLst>
          </p:cNvPr>
          <p:cNvSpPr txBox="1"/>
          <p:nvPr/>
        </p:nvSpPr>
        <p:spPr>
          <a:xfrm>
            <a:off x="8492426" y="3035008"/>
            <a:ext cx="1339850" cy="369332"/>
          </a:xfrm>
          <a:prstGeom prst="rect">
            <a:avLst/>
          </a:prstGeom>
          <a:noFill/>
        </p:spPr>
        <p:txBody>
          <a:bodyPr wrap="square" rtlCol="0">
            <a:spAutoFit/>
          </a:bodyPr>
          <a:lstStyle/>
          <a:p>
            <a:r>
              <a:rPr lang="en-US" b="1" dirty="0">
                <a:solidFill>
                  <a:schemeClr val="accent1">
                    <a:lumMod val="50000"/>
                  </a:schemeClr>
                </a:solidFill>
              </a:rPr>
              <a:t>Average( )</a:t>
            </a:r>
            <a:endParaRPr lang="en-IL" b="1" dirty="0">
              <a:solidFill>
                <a:schemeClr val="accent1">
                  <a:lumMod val="50000"/>
                </a:schemeClr>
              </a:solidFill>
            </a:endParaRPr>
          </a:p>
        </p:txBody>
      </p:sp>
    </p:spTree>
    <p:extLst>
      <p:ext uri="{BB962C8B-B14F-4D97-AF65-F5344CB8AC3E}">
        <p14:creationId xmlns:p14="http://schemas.microsoft.com/office/powerpoint/2010/main" val="84151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xit" presetSubtype="0" fill="hold" nodeType="withEffect">
                                  <p:stCondLst>
                                    <p:cond delay="50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10" presetClass="exit" presetSubtype="0" fill="hold" nodeType="withEffect">
                                  <p:stCondLst>
                                    <p:cond delay="50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xit" presetSubtype="0" fill="hold" nodeType="withEffect">
                                  <p:stCondLst>
                                    <p:cond delay="50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nodeType="withEffect">
                                  <p:stCondLst>
                                    <p:cond delay="50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nodeType="withEffect">
                                  <p:stCondLst>
                                    <p:cond delay="50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par>
                                <p:cTn id="38" presetID="10" presetClass="exit" presetSubtype="0" fill="hold" grpId="1" nodeType="withEffect">
                                  <p:stCondLst>
                                    <p:cond delay="500"/>
                                  </p:stCondLst>
                                  <p:childTnLst>
                                    <p:animEffect transition="out" filter="fade">
                                      <p:cBhvr>
                                        <p:cTn id="39" dur="500"/>
                                        <p:tgtEl>
                                          <p:spTgt spid="50"/>
                                        </p:tgtEl>
                                      </p:cBhvr>
                                    </p:animEffect>
                                    <p:set>
                                      <p:cBhvr>
                                        <p:cTn id="40" dur="1" fill="hold">
                                          <p:stCondLst>
                                            <p:cond delay="499"/>
                                          </p:stCondLst>
                                        </p:cTn>
                                        <p:tgtEl>
                                          <p:spTgt spid="50"/>
                                        </p:tgtEl>
                                        <p:attrNameLst>
                                          <p:attrName>style.visibility</p:attrName>
                                        </p:attrNameLst>
                                      </p:cBhvr>
                                      <p:to>
                                        <p:strVal val="hidden"/>
                                      </p:to>
                                    </p:se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childTnLst>
                          </p:cTn>
                        </p:par>
                        <p:par>
                          <p:cTn id="60" fill="hold">
                            <p:stCondLst>
                              <p:cond delay="1500"/>
                            </p:stCondLst>
                            <p:childTnLst>
                              <p:par>
                                <p:cTn id="61" presetID="10" presetClass="exit" presetSubtype="0" fill="hold" nodeType="afterEffect">
                                  <p:stCondLst>
                                    <p:cond delay="0"/>
                                  </p:stCondLst>
                                  <p:childTnLst>
                                    <p:animEffect transition="out" filter="fade">
                                      <p:cBhvr>
                                        <p:cTn id="62" dur="500"/>
                                        <p:tgtEl>
                                          <p:spTgt spid="56"/>
                                        </p:tgtEl>
                                      </p:cBhvr>
                                    </p:animEffect>
                                    <p:set>
                                      <p:cBhvr>
                                        <p:cTn id="63" dur="1" fill="hold">
                                          <p:stCondLst>
                                            <p:cond delay="499"/>
                                          </p:stCondLst>
                                        </p:cTn>
                                        <p:tgtEl>
                                          <p:spTgt spid="56"/>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5"/>
                                        </p:tgtEl>
                                      </p:cBhvr>
                                    </p:animEffect>
                                    <p:set>
                                      <p:cBhvr>
                                        <p:cTn id="66" dur="1" fill="hold">
                                          <p:stCondLst>
                                            <p:cond delay="499"/>
                                          </p:stCondLst>
                                        </p:cTn>
                                        <p:tgtEl>
                                          <p:spTgt spid="55"/>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4"/>
                                        </p:tgtEl>
                                      </p:cBhvr>
                                    </p:animEffect>
                                    <p:set>
                                      <p:cBhvr>
                                        <p:cTn id="69" dur="1" fill="hold">
                                          <p:stCondLst>
                                            <p:cond delay="499"/>
                                          </p:stCondLst>
                                        </p:cTn>
                                        <p:tgtEl>
                                          <p:spTgt spid="54"/>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53"/>
                                        </p:tgtEl>
                                      </p:cBhvr>
                                    </p:animEffect>
                                    <p:set>
                                      <p:cBhvr>
                                        <p:cTn id="75" dur="1" fill="hold">
                                          <p:stCondLst>
                                            <p:cond delay="499"/>
                                          </p:stCondLst>
                                        </p:cTn>
                                        <p:tgtEl>
                                          <p:spTgt spid="5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childTnLst>
                          </p:cTn>
                        </p:par>
                        <p:par>
                          <p:cTn id="79" fill="hold">
                            <p:stCondLst>
                              <p:cond delay="2000"/>
                            </p:stCondLst>
                            <p:childTnLst>
                              <p:par>
                                <p:cTn id="80" presetID="10" presetClass="entr" presetSubtype="0" fill="hold" nodeType="afterEffect">
                                  <p:stCondLst>
                                    <p:cond delay="0"/>
                                  </p:stCondLst>
                                  <p:childTnLst>
                                    <p:set>
                                      <p:cBhvr>
                                        <p:cTn id="81" dur="1" fill="hold">
                                          <p:stCondLst>
                                            <p:cond delay="0"/>
                                          </p:stCondLst>
                                        </p:cTn>
                                        <p:tgtEl>
                                          <p:spTgt spid="1029"/>
                                        </p:tgtEl>
                                        <p:attrNameLst>
                                          <p:attrName>style.visibility</p:attrName>
                                        </p:attrNameLst>
                                      </p:cBhvr>
                                      <p:to>
                                        <p:strVal val="visible"/>
                                      </p:to>
                                    </p:set>
                                    <p:animEffect transition="in" filter="fade">
                                      <p:cBhvr>
                                        <p:cTn id="82" dur="500"/>
                                        <p:tgtEl>
                                          <p:spTgt spid="1029"/>
                                        </p:tgtEl>
                                      </p:cBhvr>
                                    </p:animEffect>
                                  </p:childTnLst>
                                </p:cTn>
                              </p:par>
                              <p:par>
                                <p:cTn id="83" presetID="10" presetClass="entr" presetSubtype="0" fill="hold" nodeType="withEffect">
                                  <p:stCondLst>
                                    <p:cond delay="0"/>
                                  </p:stCondLst>
                                  <p:childTnLst>
                                    <p:set>
                                      <p:cBhvr>
                                        <p:cTn id="84" dur="1" fill="hold">
                                          <p:stCondLst>
                                            <p:cond delay="0"/>
                                          </p:stCondLst>
                                        </p:cTn>
                                        <p:tgtEl>
                                          <p:spTgt spid="1028"/>
                                        </p:tgtEl>
                                        <p:attrNameLst>
                                          <p:attrName>style.visibility</p:attrName>
                                        </p:attrNameLst>
                                      </p:cBhvr>
                                      <p:to>
                                        <p:strVal val="visible"/>
                                      </p:to>
                                    </p:set>
                                    <p:animEffect transition="in" filter="fade">
                                      <p:cBhvr>
                                        <p:cTn id="85" dur="500"/>
                                        <p:tgtEl>
                                          <p:spTgt spid="1028"/>
                                        </p:tgtEl>
                                      </p:cBhvr>
                                    </p:animEffect>
                                  </p:childTnLst>
                                </p:cTn>
                              </p:par>
                              <p:par>
                                <p:cTn id="86" presetID="10" presetClass="entr" presetSubtype="0" fill="hold" nodeType="withEffect">
                                  <p:stCondLst>
                                    <p:cond delay="0"/>
                                  </p:stCondLst>
                                  <p:childTnLst>
                                    <p:set>
                                      <p:cBhvr>
                                        <p:cTn id="87" dur="1" fill="hold">
                                          <p:stCondLst>
                                            <p:cond delay="0"/>
                                          </p:stCondLst>
                                        </p:cTn>
                                        <p:tgtEl>
                                          <p:spTgt spid="1027"/>
                                        </p:tgtEl>
                                        <p:attrNameLst>
                                          <p:attrName>style.visibility</p:attrName>
                                        </p:attrNameLst>
                                      </p:cBhvr>
                                      <p:to>
                                        <p:strVal val="visible"/>
                                      </p:to>
                                    </p:set>
                                    <p:animEffect transition="in" filter="fade">
                                      <p:cBhvr>
                                        <p:cTn id="88" dur="500"/>
                                        <p:tgtEl>
                                          <p:spTgt spid="1027"/>
                                        </p:tgtEl>
                                      </p:cBhvr>
                                    </p:animEffect>
                                  </p:childTnLst>
                                </p:cTn>
                              </p:par>
                              <p:par>
                                <p:cTn id="89" presetID="10" presetClass="entr" presetSubtype="0" fill="hold" nodeType="withEffect">
                                  <p:stCondLst>
                                    <p:cond delay="0"/>
                                  </p:stCondLst>
                                  <p:childTnLst>
                                    <p:set>
                                      <p:cBhvr>
                                        <p:cTn id="90" dur="1" fill="hold">
                                          <p:stCondLst>
                                            <p:cond delay="0"/>
                                          </p:stCondLst>
                                        </p:cTn>
                                        <p:tgtEl>
                                          <p:spTgt spid="1025"/>
                                        </p:tgtEl>
                                        <p:attrNameLst>
                                          <p:attrName>style.visibility</p:attrName>
                                        </p:attrNameLst>
                                      </p:cBhvr>
                                      <p:to>
                                        <p:strVal val="visible"/>
                                      </p:to>
                                    </p:set>
                                    <p:animEffect transition="in" filter="fade">
                                      <p:cBhvr>
                                        <p:cTn id="91" dur="500"/>
                                        <p:tgtEl>
                                          <p:spTgt spid="1025"/>
                                        </p:tgtEl>
                                      </p:cBhvr>
                                    </p:animEffect>
                                  </p:childTnLst>
                                </p:cTn>
                              </p:par>
                              <p:par>
                                <p:cTn id="92" presetID="10" presetClass="entr" presetSubtype="0" fill="hold" nodeType="withEffect">
                                  <p:stCondLst>
                                    <p:cond delay="0"/>
                                  </p:stCondLst>
                                  <p:childTnLst>
                                    <p:set>
                                      <p:cBhvr>
                                        <p:cTn id="93" dur="1" fill="hold">
                                          <p:stCondLst>
                                            <p:cond delay="0"/>
                                          </p:stCondLst>
                                        </p:cTn>
                                        <p:tgtEl>
                                          <p:spTgt spid="1024"/>
                                        </p:tgtEl>
                                        <p:attrNameLst>
                                          <p:attrName>style.visibility</p:attrName>
                                        </p:attrNameLst>
                                      </p:cBhvr>
                                      <p:to>
                                        <p:strVal val="visible"/>
                                      </p:to>
                                    </p:set>
                                    <p:animEffect transition="in" filter="fade">
                                      <p:cBhvr>
                                        <p:cTn id="94" dur="500"/>
                                        <p:tgtEl>
                                          <p:spTgt spid="102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30"/>
                                        </p:tgtEl>
                                        <p:attrNameLst>
                                          <p:attrName>style.visibility</p:attrName>
                                        </p:attrNameLst>
                                      </p:cBhvr>
                                      <p:to>
                                        <p:strVal val="visible"/>
                                      </p:to>
                                    </p:set>
                                    <p:animEffect transition="in" filter="fade">
                                      <p:cBhvr>
                                        <p:cTn id="97" dur="500"/>
                                        <p:tgtEl>
                                          <p:spTgt spid="1030"/>
                                        </p:tgtEl>
                                      </p:cBhvr>
                                    </p:animEffect>
                                  </p:childTnLst>
                                </p:cTn>
                              </p:par>
                            </p:childTnLst>
                          </p:cTn>
                        </p:par>
                        <p:par>
                          <p:cTn id="98" fill="hold">
                            <p:stCondLst>
                              <p:cond delay="2500"/>
                            </p:stCondLst>
                            <p:childTnLst>
                              <p:par>
                                <p:cTn id="99" presetID="10" presetClass="exit" presetSubtype="0" fill="hold" nodeType="afterEffect">
                                  <p:stCondLst>
                                    <p:cond delay="0"/>
                                  </p:stCondLst>
                                  <p:childTnLst>
                                    <p:animEffect transition="out" filter="fade">
                                      <p:cBhvr>
                                        <p:cTn id="100" dur="500"/>
                                        <p:tgtEl>
                                          <p:spTgt spid="1029"/>
                                        </p:tgtEl>
                                      </p:cBhvr>
                                    </p:animEffect>
                                    <p:set>
                                      <p:cBhvr>
                                        <p:cTn id="101" dur="1" fill="hold">
                                          <p:stCondLst>
                                            <p:cond delay="499"/>
                                          </p:stCondLst>
                                        </p:cTn>
                                        <p:tgtEl>
                                          <p:spTgt spid="102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028"/>
                                        </p:tgtEl>
                                      </p:cBhvr>
                                    </p:animEffect>
                                    <p:set>
                                      <p:cBhvr>
                                        <p:cTn id="104" dur="1" fill="hold">
                                          <p:stCondLst>
                                            <p:cond delay="499"/>
                                          </p:stCondLst>
                                        </p:cTn>
                                        <p:tgtEl>
                                          <p:spTgt spid="1028"/>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027"/>
                                        </p:tgtEl>
                                      </p:cBhvr>
                                    </p:animEffect>
                                    <p:set>
                                      <p:cBhvr>
                                        <p:cTn id="107" dur="1" fill="hold">
                                          <p:stCondLst>
                                            <p:cond delay="499"/>
                                          </p:stCondLst>
                                        </p:cTn>
                                        <p:tgtEl>
                                          <p:spTgt spid="1027"/>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1024"/>
                                        </p:tgtEl>
                                      </p:cBhvr>
                                    </p:animEffect>
                                    <p:set>
                                      <p:cBhvr>
                                        <p:cTn id="110" dur="1" fill="hold">
                                          <p:stCondLst>
                                            <p:cond delay="499"/>
                                          </p:stCondLst>
                                        </p:cTn>
                                        <p:tgtEl>
                                          <p:spTgt spid="1024"/>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1025"/>
                                        </p:tgtEl>
                                      </p:cBhvr>
                                    </p:animEffect>
                                    <p:set>
                                      <p:cBhvr>
                                        <p:cTn id="113" dur="1" fill="hold">
                                          <p:stCondLst>
                                            <p:cond delay="499"/>
                                          </p:stCondLst>
                                        </p:cTn>
                                        <p:tgtEl>
                                          <p:spTgt spid="1025"/>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1030"/>
                                        </p:tgtEl>
                                      </p:cBhvr>
                                    </p:animEffect>
                                    <p:set>
                                      <p:cBhvr>
                                        <p:cTn id="116" dur="1" fill="hold">
                                          <p:stCondLst>
                                            <p:cond delay="499"/>
                                          </p:stCondLst>
                                        </p:cTn>
                                        <p:tgtEl>
                                          <p:spTgt spid="1030"/>
                                        </p:tgtEl>
                                        <p:attrNameLst>
                                          <p:attrName>style.visibility</p:attrName>
                                        </p:attrNameLst>
                                      </p:cBhvr>
                                      <p:to>
                                        <p:strVal val="hidden"/>
                                      </p:to>
                                    </p:set>
                                  </p:childTnLst>
                                </p:cTn>
                              </p:par>
                            </p:childTnLst>
                          </p:cTn>
                        </p:par>
                        <p:par>
                          <p:cTn id="117" fill="hold">
                            <p:stCondLst>
                              <p:cond delay="3000"/>
                            </p:stCondLst>
                            <p:childTnLst>
                              <p:par>
                                <p:cTn id="118" presetID="10" presetClass="entr" presetSubtype="0" fill="hold" nodeType="afterEffect">
                                  <p:stCondLst>
                                    <p:cond delay="0"/>
                                  </p:stCondLst>
                                  <p:childTnLst>
                                    <p:set>
                                      <p:cBhvr>
                                        <p:cTn id="119" dur="1" fill="hold">
                                          <p:stCondLst>
                                            <p:cond delay="0"/>
                                          </p:stCondLst>
                                        </p:cTn>
                                        <p:tgtEl>
                                          <p:spTgt spid="1035"/>
                                        </p:tgtEl>
                                        <p:attrNameLst>
                                          <p:attrName>style.visibility</p:attrName>
                                        </p:attrNameLst>
                                      </p:cBhvr>
                                      <p:to>
                                        <p:strVal val="visible"/>
                                      </p:to>
                                    </p:set>
                                    <p:animEffect transition="in" filter="fade">
                                      <p:cBhvr>
                                        <p:cTn id="120" dur="500"/>
                                        <p:tgtEl>
                                          <p:spTgt spid="1035"/>
                                        </p:tgtEl>
                                      </p:cBhvr>
                                    </p:animEffect>
                                  </p:childTnLst>
                                </p:cTn>
                              </p:par>
                              <p:par>
                                <p:cTn id="121" presetID="10" presetClass="entr" presetSubtype="0" fill="hold" nodeType="withEffect">
                                  <p:stCondLst>
                                    <p:cond delay="0"/>
                                  </p:stCondLst>
                                  <p:childTnLst>
                                    <p:set>
                                      <p:cBhvr>
                                        <p:cTn id="122" dur="1" fill="hold">
                                          <p:stCondLst>
                                            <p:cond delay="0"/>
                                          </p:stCondLst>
                                        </p:cTn>
                                        <p:tgtEl>
                                          <p:spTgt spid="1034"/>
                                        </p:tgtEl>
                                        <p:attrNameLst>
                                          <p:attrName>style.visibility</p:attrName>
                                        </p:attrNameLst>
                                      </p:cBhvr>
                                      <p:to>
                                        <p:strVal val="visible"/>
                                      </p:to>
                                    </p:set>
                                    <p:animEffect transition="in" filter="fade">
                                      <p:cBhvr>
                                        <p:cTn id="123" dur="500"/>
                                        <p:tgtEl>
                                          <p:spTgt spid="1034"/>
                                        </p:tgtEl>
                                      </p:cBhvr>
                                    </p:animEffect>
                                  </p:childTnLst>
                                </p:cTn>
                              </p:par>
                              <p:par>
                                <p:cTn id="124" presetID="10" presetClass="entr" presetSubtype="0" fill="hold" nodeType="withEffect">
                                  <p:stCondLst>
                                    <p:cond delay="0"/>
                                  </p:stCondLst>
                                  <p:childTnLst>
                                    <p:set>
                                      <p:cBhvr>
                                        <p:cTn id="125" dur="1" fill="hold">
                                          <p:stCondLst>
                                            <p:cond delay="0"/>
                                          </p:stCondLst>
                                        </p:cTn>
                                        <p:tgtEl>
                                          <p:spTgt spid="1033"/>
                                        </p:tgtEl>
                                        <p:attrNameLst>
                                          <p:attrName>style.visibility</p:attrName>
                                        </p:attrNameLst>
                                      </p:cBhvr>
                                      <p:to>
                                        <p:strVal val="visible"/>
                                      </p:to>
                                    </p:set>
                                    <p:animEffect transition="in" filter="fade">
                                      <p:cBhvr>
                                        <p:cTn id="126" dur="500"/>
                                        <p:tgtEl>
                                          <p:spTgt spid="1033"/>
                                        </p:tgtEl>
                                      </p:cBhvr>
                                    </p:animEffect>
                                  </p:childTnLst>
                                </p:cTn>
                              </p:par>
                              <p:par>
                                <p:cTn id="127" presetID="10" presetClass="entr" presetSubtype="0" fill="hold" nodeType="withEffect">
                                  <p:stCondLst>
                                    <p:cond delay="0"/>
                                  </p:stCondLst>
                                  <p:childTnLst>
                                    <p:set>
                                      <p:cBhvr>
                                        <p:cTn id="128" dur="1" fill="hold">
                                          <p:stCondLst>
                                            <p:cond delay="0"/>
                                          </p:stCondLst>
                                        </p:cTn>
                                        <p:tgtEl>
                                          <p:spTgt spid="1032"/>
                                        </p:tgtEl>
                                        <p:attrNameLst>
                                          <p:attrName>style.visibility</p:attrName>
                                        </p:attrNameLst>
                                      </p:cBhvr>
                                      <p:to>
                                        <p:strVal val="visible"/>
                                      </p:to>
                                    </p:set>
                                    <p:animEffect transition="in" filter="fade">
                                      <p:cBhvr>
                                        <p:cTn id="129" dur="500"/>
                                        <p:tgtEl>
                                          <p:spTgt spid="1032"/>
                                        </p:tgtEl>
                                      </p:cBhvr>
                                    </p:animEffect>
                                  </p:childTnLst>
                                </p:cTn>
                              </p:par>
                              <p:par>
                                <p:cTn id="130" presetID="10" presetClass="entr" presetSubtype="0" fill="hold" nodeType="withEffect">
                                  <p:stCondLst>
                                    <p:cond delay="0"/>
                                  </p:stCondLst>
                                  <p:childTnLst>
                                    <p:set>
                                      <p:cBhvr>
                                        <p:cTn id="131" dur="1" fill="hold">
                                          <p:stCondLst>
                                            <p:cond delay="0"/>
                                          </p:stCondLst>
                                        </p:cTn>
                                        <p:tgtEl>
                                          <p:spTgt spid="1031"/>
                                        </p:tgtEl>
                                        <p:attrNameLst>
                                          <p:attrName>style.visibility</p:attrName>
                                        </p:attrNameLst>
                                      </p:cBhvr>
                                      <p:to>
                                        <p:strVal val="visible"/>
                                      </p:to>
                                    </p:set>
                                    <p:animEffect transition="in" filter="fade">
                                      <p:cBhvr>
                                        <p:cTn id="132" dur="500"/>
                                        <p:tgtEl>
                                          <p:spTgt spid="103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036"/>
                                        </p:tgtEl>
                                        <p:attrNameLst>
                                          <p:attrName>style.visibility</p:attrName>
                                        </p:attrNameLst>
                                      </p:cBhvr>
                                      <p:to>
                                        <p:strVal val="visible"/>
                                      </p:to>
                                    </p:set>
                                    <p:animEffect transition="in" filter="fade">
                                      <p:cBhvr>
                                        <p:cTn id="135" dur="500"/>
                                        <p:tgtEl>
                                          <p:spTgt spid="1036"/>
                                        </p:tgtEl>
                                      </p:cBhvr>
                                    </p:animEffect>
                                  </p:childTnLst>
                                </p:cTn>
                              </p:par>
                            </p:childTnLst>
                          </p:cTn>
                        </p:par>
                        <p:par>
                          <p:cTn id="136" fill="hold">
                            <p:stCondLst>
                              <p:cond delay="3500"/>
                            </p:stCondLst>
                            <p:childTnLst>
                              <p:par>
                                <p:cTn id="137" presetID="10" presetClass="exit" presetSubtype="0" fill="hold" nodeType="afterEffect">
                                  <p:stCondLst>
                                    <p:cond delay="0"/>
                                  </p:stCondLst>
                                  <p:childTnLst>
                                    <p:animEffect transition="out" filter="fade">
                                      <p:cBhvr>
                                        <p:cTn id="138" dur="500"/>
                                        <p:tgtEl>
                                          <p:spTgt spid="1035"/>
                                        </p:tgtEl>
                                      </p:cBhvr>
                                    </p:animEffect>
                                    <p:set>
                                      <p:cBhvr>
                                        <p:cTn id="139" dur="1" fill="hold">
                                          <p:stCondLst>
                                            <p:cond delay="499"/>
                                          </p:stCondLst>
                                        </p:cTn>
                                        <p:tgtEl>
                                          <p:spTgt spid="1035"/>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1034"/>
                                        </p:tgtEl>
                                      </p:cBhvr>
                                    </p:animEffect>
                                    <p:set>
                                      <p:cBhvr>
                                        <p:cTn id="142" dur="1" fill="hold">
                                          <p:stCondLst>
                                            <p:cond delay="499"/>
                                          </p:stCondLst>
                                        </p:cTn>
                                        <p:tgtEl>
                                          <p:spTgt spid="1034"/>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1033"/>
                                        </p:tgtEl>
                                      </p:cBhvr>
                                    </p:animEffect>
                                    <p:set>
                                      <p:cBhvr>
                                        <p:cTn id="145" dur="1" fill="hold">
                                          <p:stCondLst>
                                            <p:cond delay="499"/>
                                          </p:stCondLst>
                                        </p:cTn>
                                        <p:tgtEl>
                                          <p:spTgt spid="1033"/>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1031"/>
                                        </p:tgtEl>
                                      </p:cBhvr>
                                    </p:animEffect>
                                    <p:set>
                                      <p:cBhvr>
                                        <p:cTn id="148" dur="1" fill="hold">
                                          <p:stCondLst>
                                            <p:cond delay="499"/>
                                          </p:stCondLst>
                                        </p:cTn>
                                        <p:tgtEl>
                                          <p:spTgt spid="1031"/>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1032"/>
                                        </p:tgtEl>
                                      </p:cBhvr>
                                    </p:animEffect>
                                    <p:set>
                                      <p:cBhvr>
                                        <p:cTn id="151" dur="1" fill="hold">
                                          <p:stCondLst>
                                            <p:cond delay="499"/>
                                          </p:stCondLst>
                                        </p:cTn>
                                        <p:tgtEl>
                                          <p:spTgt spid="103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1036"/>
                                        </p:tgtEl>
                                      </p:cBhvr>
                                    </p:animEffect>
                                    <p:set>
                                      <p:cBhvr>
                                        <p:cTn id="154" dur="1" fill="hold">
                                          <p:stCondLst>
                                            <p:cond delay="499"/>
                                          </p:stCondLst>
                                        </p:cTn>
                                        <p:tgtEl>
                                          <p:spTgt spid="1036"/>
                                        </p:tgtEl>
                                        <p:attrNameLst>
                                          <p:attrName>style.visibility</p:attrName>
                                        </p:attrNameLst>
                                      </p:cBhvr>
                                      <p:to>
                                        <p:strVal val="hidden"/>
                                      </p:to>
                                    </p:set>
                                  </p:childTnLst>
                                </p:cTn>
                              </p:par>
                            </p:childTnLst>
                          </p:cTn>
                        </p:par>
                        <p:par>
                          <p:cTn id="155" fill="hold">
                            <p:stCondLst>
                              <p:cond delay="4000"/>
                            </p:stCondLst>
                            <p:childTnLst>
                              <p:par>
                                <p:cTn id="156" presetID="10" presetClass="entr" presetSubtype="0" fill="hold" nodeType="afterEffect">
                                  <p:stCondLst>
                                    <p:cond delay="0"/>
                                  </p:stCondLst>
                                  <p:childTnLst>
                                    <p:set>
                                      <p:cBhvr>
                                        <p:cTn id="157" dur="1" fill="hold">
                                          <p:stCondLst>
                                            <p:cond delay="0"/>
                                          </p:stCondLst>
                                        </p:cTn>
                                        <p:tgtEl>
                                          <p:spTgt spid="1041"/>
                                        </p:tgtEl>
                                        <p:attrNameLst>
                                          <p:attrName>style.visibility</p:attrName>
                                        </p:attrNameLst>
                                      </p:cBhvr>
                                      <p:to>
                                        <p:strVal val="visible"/>
                                      </p:to>
                                    </p:set>
                                    <p:animEffect transition="in" filter="fade">
                                      <p:cBhvr>
                                        <p:cTn id="158" dur="500"/>
                                        <p:tgtEl>
                                          <p:spTgt spid="1041"/>
                                        </p:tgtEl>
                                      </p:cBhvr>
                                    </p:animEffect>
                                  </p:childTnLst>
                                </p:cTn>
                              </p:par>
                              <p:par>
                                <p:cTn id="159" presetID="10" presetClass="entr" presetSubtype="0" fill="hold" nodeType="withEffect">
                                  <p:stCondLst>
                                    <p:cond delay="0"/>
                                  </p:stCondLst>
                                  <p:childTnLst>
                                    <p:set>
                                      <p:cBhvr>
                                        <p:cTn id="160" dur="1" fill="hold">
                                          <p:stCondLst>
                                            <p:cond delay="0"/>
                                          </p:stCondLst>
                                        </p:cTn>
                                        <p:tgtEl>
                                          <p:spTgt spid="1040"/>
                                        </p:tgtEl>
                                        <p:attrNameLst>
                                          <p:attrName>style.visibility</p:attrName>
                                        </p:attrNameLst>
                                      </p:cBhvr>
                                      <p:to>
                                        <p:strVal val="visible"/>
                                      </p:to>
                                    </p:set>
                                    <p:animEffect transition="in" filter="fade">
                                      <p:cBhvr>
                                        <p:cTn id="161" dur="500"/>
                                        <p:tgtEl>
                                          <p:spTgt spid="1040"/>
                                        </p:tgtEl>
                                      </p:cBhvr>
                                    </p:animEffect>
                                  </p:childTnLst>
                                </p:cTn>
                              </p:par>
                              <p:par>
                                <p:cTn id="162" presetID="10" presetClass="entr" presetSubtype="0" fill="hold" nodeType="withEffect">
                                  <p:stCondLst>
                                    <p:cond delay="0"/>
                                  </p:stCondLst>
                                  <p:childTnLst>
                                    <p:set>
                                      <p:cBhvr>
                                        <p:cTn id="163" dur="1" fill="hold">
                                          <p:stCondLst>
                                            <p:cond delay="0"/>
                                          </p:stCondLst>
                                        </p:cTn>
                                        <p:tgtEl>
                                          <p:spTgt spid="1039"/>
                                        </p:tgtEl>
                                        <p:attrNameLst>
                                          <p:attrName>style.visibility</p:attrName>
                                        </p:attrNameLst>
                                      </p:cBhvr>
                                      <p:to>
                                        <p:strVal val="visible"/>
                                      </p:to>
                                    </p:set>
                                    <p:animEffect transition="in" filter="fade">
                                      <p:cBhvr>
                                        <p:cTn id="164" dur="500"/>
                                        <p:tgtEl>
                                          <p:spTgt spid="1039"/>
                                        </p:tgtEl>
                                      </p:cBhvr>
                                    </p:animEffect>
                                  </p:childTnLst>
                                </p:cTn>
                              </p:par>
                              <p:par>
                                <p:cTn id="165" presetID="10" presetClass="entr" presetSubtype="0" fill="hold" nodeType="withEffect">
                                  <p:stCondLst>
                                    <p:cond delay="0"/>
                                  </p:stCondLst>
                                  <p:childTnLst>
                                    <p:set>
                                      <p:cBhvr>
                                        <p:cTn id="166" dur="1" fill="hold">
                                          <p:stCondLst>
                                            <p:cond delay="0"/>
                                          </p:stCondLst>
                                        </p:cTn>
                                        <p:tgtEl>
                                          <p:spTgt spid="1038"/>
                                        </p:tgtEl>
                                        <p:attrNameLst>
                                          <p:attrName>style.visibility</p:attrName>
                                        </p:attrNameLst>
                                      </p:cBhvr>
                                      <p:to>
                                        <p:strVal val="visible"/>
                                      </p:to>
                                    </p:set>
                                    <p:animEffect transition="in" filter="fade">
                                      <p:cBhvr>
                                        <p:cTn id="167" dur="500"/>
                                        <p:tgtEl>
                                          <p:spTgt spid="1038"/>
                                        </p:tgtEl>
                                      </p:cBhvr>
                                    </p:animEffect>
                                  </p:childTnLst>
                                </p:cTn>
                              </p:par>
                              <p:par>
                                <p:cTn id="168" presetID="10" presetClass="entr" presetSubtype="0" fill="hold" nodeType="withEffect">
                                  <p:stCondLst>
                                    <p:cond delay="0"/>
                                  </p:stCondLst>
                                  <p:childTnLst>
                                    <p:set>
                                      <p:cBhvr>
                                        <p:cTn id="169" dur="1" fill="hold">
                                          <p:stCondLst>
                                            <p:cond delay="0"/>
                                          </p:stCondLst>
                                        </p:cTn>
                                        <p:tgtEl>
                                          <p:spTgt spid="1037"/>
                                        </p:tgtEl>
                                        <p:attrNameLst>
                                          <p:attrName>style.visibility</p:attrName>
                                        </p:attrNameLst>
                                      </p:cBhvr>
                                      <p:to>
                                        <p:strVal val="visible"/>
                                      </p:to>
                                    </p:set>
                                    <p:animEffect transition="in" filter="fade">
                                      <p:cBhvr>
                                        <p:cTn id="170" dur="500"/>
                                        <p:tgtEl>
                                          <p:spTgt spid="1037"/>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042"/>
                                        </p:tgtEl>
                                        <p:attrNameLst>
                                          <p:attrName>style.visibility</p:attrName>
                                        </p:attrNameLst>
                                      </p:cBhvr>
                                      <p:to>
                                        <p:strVal val="visible"/>
                                      </p:to>
                                    </p:set>
                                    <p:animEffect transition="in" filter="fade">
                                      <p:cBhvr>
                                        <p:cTn id="173" dur="500"/>
                                        <p:tgtEl>
                                          <p:spTgt spid="1042"/>
                                        </p:tgtEl>
                                      </p:cBhvr>
                                    </p:animEffect>
                                  </p:childTnLst>
                                </p:cTn>
                              </p:par>
                            </p:childTnLst>
                          </p:cTn>
                        </p:par>
                        <p:par>
                          <p:cTn id="174" fill="hold">
                            <p:stCondLst>
                              <p:cond delay="4500"/>
                            </p:stCondLst>
                            <p:childTnLst>
                              <p:par>
                                <p:cTn id="175" presetID="10" presetClass="exit" presetSubtype="0" fill="hold" nodeType="afterEffect">
                                  <p:stCondLst>
                                    <p:cond delay="0"/>
                                  </p:stCondLst>
                                  <p:childTnLst>
                                    <p:animEffect transition="out" filter="fade">
                                      <p:cBhvr>
                                        <p:cTn id="176" dur="500"/>
                                        <p:tgtEl>
                                          <p:spTgt spid="1041"/>
                                        </p:tgtEl>
                                      </p:cBhvr>
                                    </p:animEffect>
                                    <p:set>
                                      <p:cBhvr>
                                        <p:cTn id="177" dur="1" fill="hold">
                                          <p:stCondLst>
                                            <p:cond delay="499"/>
                                          </p:stCondLst>
                                        </p:cTn>
                                        <p:tgtEl>
                                          <p:spTgt spid="1041"/>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1040"/>
                                        </p:tgtEl>
                                      </p:cBhvr>
                                    </p:animEffect>
                                    <p:set>
                                      <p:cBhvr>
                                        <p:cTn id="180" dur="1" fill="hold">
                                          <p:stCondLst>
                                            <p:cond delay="499"/>
                                          </p:stCondLst>
                                        </p:cTn>
                                        <p:tgtEl>
                                          <p:spTgt spid="1040"/>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1039"/>
                                        </p:tgtEl>
                                      </p:cBhvr>
                                    </p:animEffect>
                                    <p:set>
                                      <p:cBhvr>
                                        <p:cTn id="183" dur="1" fill="hold">
                                          <p:stCondLst>
                                            <p:cond delay="499"/>
                                          </p:stCondLst>
                                        </p:cTn>
                                        <p:tgtEl>
                                          <p:spTgt spid="1039"/>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1037"/>
                                        </p:tgtEl>
                                      </p:cBhvr>
                                    </p:animEffect>
                                    <p:set>
                                      <p:cBhvr>
                                        <p:cTn id="186" dur="1" fill="hold">
                                          <p:stCondLst>
                                            <p:cond delay="499"/>
                                          </p:stCondLst>
                                        </p:cTn>
                                        <p:tgtEl>
                                          <p:spTgt spid="1037"/>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1038"/>
                                        </p:tgtEl>
                                      </p:cBhvr>
                                    </p:animEffect>
                                    <p:set>
                                      <p:cBhvr>
                                        <p:cTn id="189" dur="1" fill="hold">
                                          <p:stCondLst>
                                            <p:cond delay="499"/>
                                          </p:stCondLst>
                                        </p:cTn>
                                        <p:tgtEl>
                                          <p:spTgt spid="1038"/>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1042"/>
                                        </p:tgtEl>
                                      </p:cBhvr>
                                    </p:animEffect>
                                    <p:set>
                                      <p:cBhvr>
                                        <p:cTn id="192" dur="1" fill="hold">
                                          <p:stCondLst>
                                            <p:cond delay="499"/>
                                          </p:stCondLst>
                                        </p:cTn>
                                        <p:tgtEl>
                                          <p:spTgt spid="10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P spid="57" grpId="0"/>
      <p:bldP spid="57" grpId="1"/>
      <p:bldP spid="1030" grpId="0"/>
      <p:bldP spid="1030" grpId="1"/>
      <p:bldP spid="1036" grpId="0"/>
      <p:bldP spid="1036" grpId="1"/>
      <p:bldP spid="1042" grpId="0"/>
      <p:bldP spid="104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81D5-BF61-9DE0-CDC5-C84558BCFB2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The Problem</a:t>
            </a:r>
            <a:endParaRPr lang="en-US" dirty="0"/>
          </a:p>
        </p:txBody>
      </p:sp>
      <p:pic>
        <p:nvPicPr>
          <p:cNvPr id="3080" name="Picture 8" descr="Demographics | Parkinson's Foundation">
            <a:extLst>
              <a:ext uri="{FF2B5EF4-FFF2-40B4-BE49-F238E27FC236}">
                <a16:creationId xmlns:a16="http://schemas.microsoft.com/office/drawing/2014/main" id="{DE14437A-4CE7-66DE-607E-A2E3CC3B3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28" r="8956"/>
          <a:stretch/>
        </p:blipFill>
        <p:spPr bwMode="auto">
          <a:xfrm>
            <a:off x="5297556" y="3616407"/>
            <a:ext cx="3389244" cy="324159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lzheimer's: Symptoms, Causes, Diagnosis and Treatments">
            <a:extLst>
              <a:ext uri="{FF2B5EF4-FFF2-40B4-BE49-F238E27FC236}">
                <a16:creationId xmlns:a16="http://schemas.microsoft.com/office/drawing/2014/main" id="{3BDB87A1-2F13-D079-D406-58AB1715A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1371524"/>
            <a:ext cx="5303521" cy="29832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LS Facts and Figures | University of Michigan Health">
            <a:extLst>
              <a:ext uri="{FF2B5EF4-FFF2-40B4-BE49-F238E27FC236}">
                <a16:creationId xmlns:a16="http://schemas.microsoft.com/office/drawing/2014/main" id="{A035C082-41C5-4E45-793D-7F022F7E26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0638" y="264007"/>
            <a:ext cx="3624875" cy="4691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647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157797" y="202669"/>
            <a:ext cx="6561434" cy="893109"/>
          </a:xfrm>
        </p:spPr>
        <p:txBody>
          <a:bodyPr anchor="b">
            <a:normAutofit/>
          </a:bodyPr>
          <a:lstStyle/>
          <a:p>
            <a:r>
              <a:rPr lang="en-US" dirty="0">
                <a:latin typeface="Aharoni" panose="02010803020104030203" pitchFamily="2" charset="-79"/>
                <a:cs typeface="Aharoni" panose="02010803020104030203" pitchFamily="2" charset="-79"/>
              </a:rPr>
              <a:t>Methods - Layers</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317330" y="1389887"/>
            <a:ext cx="4818888" cy="4380291"/>
          </a:xfrm>
        </p:spPr>
        <p:txBody>
          <a:bodyPr anchor="t">
            <a:normAutofit/>
          </a:bodyPr>
          <a:lstStyle/>
          <a:p>
            <a:pPr marL="0" indent="0">
              <a:buNone/>
            </a:pPr>
            <a:r>
              <a:rPr lang="en-US" sz="1800" b="1" i="0" dirty="0">
                <a:effectLst/>
                <a:latin typeface="Söhne"/>
              </a:rPr>
              <a:t>Dense Layer</a:t>
            </a:r>
            <a:r>
              <a:rPr lang="en-US" sz="1800" b="0" i="0" dirty="0">
                <a:effectLst/>
                <a:latin typeface="Söhne"/>
              </a:rPr>
              <a:t>:</a:t>
            </a:r>
          </a:p>
          <a:p>
            <a:pPr marL="0" indent="0">
              <a:buNone/>
            </a:pPr>
            <a:endParaRPr lang="en-US" sz="1800" b="0" i="0" dirty="0">
              <a:effectLst/>
              <a:latin typeface="Söhne"/>
            </a:endParaRPr>
          </a:p>
          <a:p>
            <a:r>
              <a:rPr lang="en-US" sz="1800" b="1" i="0" dirty="0">
                <a:effectLst/>
                <a:latin typeface="Söhne"/>
              </a:rPr>
              <a:t>Dense layer = Linear</a:t>
            </a:r>
            <a:r>
              <a:rPr lang="en-US" sz="1800" b="1" dirty="0">
                <a:latin typeface="Söhne"/>
              </a:rPr>
              <a:t> transformation.</a:t>
            </a:r>
            <a:endParaRPr lang="en-US" sz="1800" b="0" i="0" dirty="0">
              <a:effectLst/>
              <a:latin typeface="Söhne"/>
            </a:endParaRPr>
          </a:p>
          <a:p>
            <a:endParaRPr lang="en-US" sz="1800" b="0" i="0" dirty="0">
              <a:effectLst/>
              <a:latin typeface="Söhne"/>
            </a:endParaRPr>
          </a:p>
          <a:p>
            <a:r>
              <a:rPr lang="en-US" sz="1800" b="0" i="0" dirty="0">
                <a:effectLst/>
                <a:latin typeface="Söhne"/>
              </a:rPr>
              <a:t>The </a:t>
            </a:r>
            <a:r>
              <a:rPr lang="en-US" sz="1800" b="1" i="0" dirty="0">
                <a:effectLst/>
                <a:latin typeface="Söhne"/>
              </a:rPr>
              <a:t>sigmoid activation function </a:t>
            </a:r>
            <a:r>
              <a:rPr lang="en-US" sz="1800" b="0" i="0" dirty="0">
                <a:effectLst/>
                <a:latin typeface="Söhne"/>
              </a:rPr>
              <a:t>squashes the output </a:t>
            </a:r>
            <a:r>
              <a:rPr lang="en-US" sz="1800" i="0" dirty="0">
                <a:effectLst/>
                <a:latin typeface="Söhne"/>
              </a:rPr>
              <a:t>between 0 and 1, suitable for </a:t>
            </a:r>
            <a:r>
              <a:rPr lang="en-US" sz="1800" b="1" i="0" dirty="0">
                <a:effectLst/>
                <a:latin typeface="Söhne"/>
              </a:rPr>
              <a:t>binary classification</a:t>
            </a:r>
          </a:p>
          <a:p>
            <a:endParaRPr lang="en-US" sz="1800" b="0" i="0" dirty="0">
              <a:effectLst/>
              <a:latin typeface="Söhne"/>
            </a:endParaRPr>
          </a:p>
          <a:p>
            <a:r>
              <a:rPr lang="en-US" sz="1800" b="0" i="0" dirty="0">
                <a:effectLst/>
                <a:latin typeface="Söhne"/>
              </a:rPr>
              <a:t>The output value = </a:t>
            </a:r>
            <a:r>
              <a:rPr lang="en-US" sz="1800" b="1" i="0" dirty="0">
                <a:effectLst/>
                <a:latin typeface="Söhne"/>
              </a:rPr>
              <a:t>probability of sequence being "prion-forming proteins"</a:t>
            </a:r>
            <a:r>
              <a:rPr lang="en-US" sz="1800" b="0" i="0" dirty="0">
                <a:effectLst/>
                <a:latin typeface="Söhne"/>
              </a:rPr>
              <a:t>.</a:t>
            </a:r>
          </a:p>
          <a:p>
            <a:endParaRPr lang="en-US" sz="1800" dirty="0"/>
          </a:p>
        </p:txBody>
      </p:sp>
      <p:pic>
        <p:nvPicPr>
          <p:cNvPr id="9" name="Picture 8" descr="A diagram of a neural network&#10;&#10;Description automatically generated">
            <a:extLst>
              <a:ext uri="{FF2B5EF4-FFF2-40B4-BE49-F238E27FC236}">
                <a16:creationId xmlns:a16="http://schemas.microsoft.com/office/drawing/2014/main" id="{EE343DC1-4DD9-FE71-9717-03F9C821F05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3770"/>
          <a:stretch/>
        </p:blipFill>
        <p:spPr>
          <a:xfrm>
            <a:off x="6962648" y="861489"/>
            <a:ext cx="4924552" cy="5135022"/>
          </a:xfrm>
          <a:prstGeom prst="rect">
            <a:avLst/>
          </a:prstGeom>
        </p:spPr>
      </p:pic>
      <p:sp>
        <p:nvSpPr>
          <p:cNvPr id="4" name="Oval 3">
            <a:extLst>
              <a:ext uri="{FF2B5EF4-FFF2-40B4-BE49-F238E27FC236}">
                <a16:creationId xmlns:a16="http://schemas.microsoft.com/office/drawing/2014/main" id="{387D1F51-F7B7-3B5E-C53E-97439AC4EFC8}"/>
              </a:ext>
            </a:extLst>
          </p:cNvPr>
          <p:cNvSpPr/>
          <p:nvPr/>
        </p:nvSpPr>
        <p:spPr>
          <a:xfrm>
            <a:off x="7071360" y="4937760"/>
            <a:ext cx="481584" cy="4470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Oval 4">
            <a:extLst>
              <a:ext uri="{FF2B5EF4-FFF2-40B4-BE49-F238E27FC236}">
                <a16:creationId xmlns:a16="http://schemas.microsoft.com/office/drawing/2014/main" id="{44F7D99A-1709-8C65-A1F3-2A9A47449437}"/>
              </a:ext>
            </a:extLst>
          </p:cNvPr>
          <p:cNvSpPr/>
          <p:nvPr/>
        </p:nvSpPr>
        <p:spPr>
          <a:xfrm>
            <a:off x="8067040" y="4939871"/>
            <a:ext cx="481584" cy="44704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6" name="Oval 5">
            <a:extLst>
              <a:ext uri="{FF2B5EF4-FFF2-40B4-BE49-F238E27FC236}">
                <a16:creationId xmlns:a16="http://schemas.microsoft.com/office/drawing/2014/main" id="{9B4D3FA3-2AB1-1970-ED9B-EE97D6A38464}"/>
              </a:ext>
            </a:extLst>
          </p:cNvPr>
          <p:cNvSpPr/>
          <p:nvPr/>
        </p:nvSpPr>
        <p:spPr>
          <a:xfrm>
            <a:off x="9062720" y="4937760"/>
            <a:ext cx="481584" cy="44704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7" name="Oval 6">
            <a:extLst>
              <a:ext uri="{FF2B5EF4-FFF2-40B4-BE49-F238E27FC236}">
                <a16:creationId xmlns:a16="http://schemas.microsoft.com/office/drawing/2014/main" id="{46086032-462C-2209-A46A-D7076945E32F}"/>
              </a:ext>
            </a:extLst>
          </p:cNvPr>
          <p:cNvSpPr/>
          <p:nvPr/>
        </p:nvSpPr>
        <p:spPr>
          <a:xfrm>
            <a:off x="10058400" y="4937760"/>
            <a:ext cx="481584" cy="4470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L"/>
          </a:p>
        </p:txBody>
      </p:sp>
      <p:sp>
        <p:nvSpPr>
          <p:cNvPr id="8" name="Oval 7">
            <a:extLst>
              <a:ext uri="{FF2B5EF4-FFF2-40B4-BE49-F238E27FC236}">
                <a16:creationId xmlns:a16="http://schemas.microsoft.com/office/drawing/2014/main" id="{06AE1210-8A6F-CA71-9866-F5ADC0B61EB6}"/>
              </a:ext>
            </a:extLst>
          </p:cNvPr>
          <p:cNvSpPr/>
          <p:nvPr/>
        </p:nvSpPr>
        <p:spPr>
          <a:xfrm>
            <a:off x="11023600" y="4937760"/>
            <a:ext cx="481584" cy="44704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L"/>
          </a:p>
        </p:txBody>
      </p:sp>
      <p:sp>
        <p:nvSpPr>
          <p:cNvPr id="10" name="Oval 9">
            <a:extLst>
              <a:ext uri="{FF2B5EF4-FFF2-40B4-BE49-F238E27FC236}">
                <a16:creationId xmlns:a16="http://schemas.microsoft.com/office/drawing/2014/main" id="{97D6FE7B-2B4B-EFD5-3556-1A96C1081601}"/>
              </a:ext>
            </a:extLst>
          </p:cNvPr>
          <p:cNvSpPr/>
          <p:nvPr/>
        </p:nvSpPr>
        <p:spPr>
          <a:xfrm>
            <a:off x="7071360" y="3568271"/>
            <a:ext cx="481584" cy="447040"/>
          </a:xfrm>
          <a:prstGeom prst="ellipse">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Oval 10">
            <a:extLst>
              <a:ext uri="{FF2B5EF4-FFF2-40B4-BE49-F238E27FC236}">
                <a16:creationId xmlns:a16="http://schemas.microsoft.com/office/drawing/2014/main" id="{48391B53-B1AE-F774-DB7C-8C25F51CE788}"/>
              </a:ext>
            </a:extLst>
          </p:cNvPr>
          <p:cNvSpPr/>
          <p:nvPr/>
        </p:nvSpPr>
        <p:spPr>
          <a:xfrm>
            <a:off x="7071360" y="3568271"/>
            <a:ext cx="481584" cy="447040"/>
          </a:xfrm>
          <a:prstGeom prst="ellipse">
            <a:avLst/>
          </a:prstGeom>
          <a:solidFill>
            <a:schemeClr val="accent2">
              <a:alpha val="34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12" name="Oval 11">
            <a:extLst>
              <a:ext uri="{FF2B5EF4-FFF2-40B4-BE49-F238E27FC236}">
                <a16:creationId xmlns:a16="http://schemas.microsoft.com/office/drawing/2014/main" id="{CB4AF567-0ADD-1004-394C-44DA97D2FCD5}"/>
              </a:ext>
            </a:extLst>
          </p:cNvPr>
          <p:cNvSpPr/>
          <p:nvPr/>
        </p:nvSpPr>
        <p:spPr>
          <a:xfrm>
            <a:off x="7091934" y="3588591"/>
            <a:ext cx="481584" cy="447040"/>
          </a:xfrm>
          <a:prstGeom prst="ellipse">
            <a:avLst/>
          </a:prstGeom>
          <a:solidFill>
            <a:schemeClr val="accent3">
              <a:alpha val="27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13" name="Oval 12">
            <a:extLst>
              <a:ext uri="{FF2B5EF4-FFF2-40B4-BE49-F238E27FC236}">
                <a16:creationId xmlns:a16="http://schemas.microsoft.com/office/drawing/2014/main" id="{B9082DA7-9457-AF60-D338-35A665C13C0E}"/>
              </a:ext>
            </a:extLst>
          </p:cNvPr>
          <p:cNvSpPr/>
          <p:nvPr/>
        </p:nvSpPr>
        <p:spPr>
          <a:xfrm>
            <a:off x="7091934" y="3588591"/>
            <a:ext cx="481584" cy="447040"/>
          </a:xfrm>
          <a:prstGeom prst="ellipse">
            <a:avLst/>
          </a:prstGeom>
          <a:solidFill>
            <a:schemeClr val="accent4">
              <a:alpha val="64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L"/>
          </a:p>
        </p:txBody>
      </p:sp>
      <p:sp>
        <p:nvSpPr>
          <p:cNvPr id="14" name="Oval 13">
            <a:extLst>
              <a:ext uri="{FF2B5EF4-FFF2-40B4-BE49-F238E27FC236}">
                <a16:creationId xmlns:a16="http://schemas.microsoft.com/office/drawing/2014/main" id="{6F4A5712-2619-C38E-D813-2ECD68385E48}"/>
              </a:ext>
            </a:extLst>
          </p:cNvPr>
          <p:cNvSpPr/>
          <p:nvPr/>
        </p:nvSpPr>
        <p:spPr>
          <a:xfrm>
            <a:off x="7091934" y="3588591"/>
            <a:ext cx="481584" cy="447040"/>
          </a:xfrm>
          <a:prstGeom prst="ellipse">
            <a:avLst/>
          </a:prstGeom>
          <a:solidFill>
            <a:schemeClr val="accent5">
              <a:alpha val="38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L"/>
          </a:p>
        </p:txBody>
      </p:sp>
      <p:sp>
        <p:nvSpPr>
          <p:cNvPr id="15" name="Oval 14">
            <a:extLst>
              <a:ext uri="{FF2B5EF4-FFF2-40B4-BE49-F238E27FC236}">
                <a16:creationId xmlns:a16="http://schemas.microsoft.com/office/drawing/2014/main" id="{B80EEB10-2317-5707-AE23-69999DF6647B}"/>
              </a:ext>
            </a:extLst>
          </p:cNvPr>
          <p:cNvSpPr/>
          <p:nvPr/>
        </p:nvSpPr>
        <p:spPr>
          <a:xfrm>
            <a:off x="8067040" y="3588591"/>
            <a:ext cx="481584" cy="447040"/>
          </a:xfrm>
          <a:prstGeom prst="ellipse">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Oval 15">
            <a:extLst>
              <a:ext uri="{FF2B5EF4-FFF2-40B4-BE49-F238E27FC236}">
                <a16:creationId xmlns:a16="http://schemas.microsoft.com/office/drawing/2014/main" id="{0EDD6507-C78F-9113-F4B5-810D2AB77DF7}"/>
              </a:ext>
            </a:extLst>
          </p:cNvPr>
          <p:cNvSpPr/>
          <p:nvPr/>
        </p:nvSpPr>
        <p:spPr>
          <a:xfrm>
            <a:off x="8067040" y="3588591"/>
            <a:ext cx="481584" cy="447040"/>
          </a:xfrm>
          <a:prstGeom prst="ellipse">
            <a:avLst/>
          </a:prstGeom>
          <a:solidFill>
            <a:schemeClr val="accent2">
              <a:alpha val="69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17" name="Oval 16">
            <a:extLst>
              <a:ext uri="{FF2B5EF4-FFF2-40B4-BE49-F238E27FC236}">
                <a16:creationId xmlns:a16="http://schemas.microsoft.com/office/drawing/2014/main" id="{5F964C63-65DA-795E-51DD-3B3791C2EF81}"/>
              </a:ext>
            </a:extLst>
          </p:cNvPr>
          <p:cNvSpPr/>
          <p:nvPr/>
        </p:nvSpPr>
        <p:spPr>
          <a:xfrm>
            <a:off x="8067040" y="3588591"/>
            <a:ext cx="481584" cy="44704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18" name="Oval 17">
            <a:extLst>
              <a:ext uri="{FF2B5EF4-FFF2-40B4-BE49-F238E27FC236}">
                <a16:creationId xmlns:a16="http://schemas.microsoft.com/office/drawing/2014/main" id="{6703C19A-9643-435D-61C5-8730F30E26DB}"/>
              </a:ext>
            </a:extLst>
          </p:cNvPr>
          <p:cNvSpPr/>
          <p:nvPr/>
        </p:nvSpPr>
        <p:spPr>
          <a:xfrm>
            <a:off x="8063992" y="3590702"/>
            <a:ext cx="481584" cy="447040"/>
          </a:xfrm>
          <a:prstGeom prst="ellipse">
            <a:avLst/>
          </a:prstGeom>
          <a:solidFill>
            <a:schemeClr val="accent4">
              <a:alpha val="1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L"/>
          </a:p>
        </p:txBody>
      </p:sp>
      <p:sp>
        <p:nvSpPr>
          <p:cNvPr id="19" name="Oval 18">
            <a:extLst>
              <a:ext uri="{FF2B5EF4-FFF2-40B4-BE49-F238E27FC236}">
                <a16:creationId xmlns:a16="http://schemas.microsoft.com/office/drawing/2014/main" id="{2F8E8329-6548-1BAD-2317-128DF90FF107}"/>
              </a:ext>
            </a:extLst>
          </p:cNvPr>
          <p:cNvSpPr/>
          <p:nvPr/>
        </p:nvSpPr>
        <p:spPr>
          <a:xfrm>
            <a:off x="8063992" y="3586480"/>
            <a:ext cx="481584" cy="447040"/>
          </a:xfrm>
          <a:prstGeom prst="ellipse">
            <a:avLst/>
          </a:prstGeom>
          <a:solidFill>
            <a:schemeClr val="accent5">
              <a:alpha val="65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L"/>
          </a:p>
        </p:txBody>
      </p:sp>
      <p:sp>
        <p:nvSpPr>
          <p:cNvPr id="20" name="Oval 19">
            <a:extLst>
              <a:ext uri="{FF2B5EF4-FFF2-40B4-BE49-F238E27FC236}">
                <a16:creationId xmlns:a16="http://schemas.microsoft.com/office/drawing/2014/main" id="{1C37964E-D226-75A4-839F-55E34851FF12}"/>
              </a:ext>
            </a:extLst>
          </p:cNvPr>
          <p:cNvSpPr/>
          <p:nvPr/>
        </p:nvSpPr>
        <p:spPr>
          <a:xfrm>
            <a:off x="9056624" y="3579289"/>
            <a:ext cx="481584" cy="447040"/>
          </a:xfrm>
          <a:prstGeom prst="ellipse">
            <a:avLst/>
          </a:prstGeom>
          <a:solidFill>
            <a:schemeClr val="accent1">
              <a:alpha val="7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1" name="Oval 20">
            <a:extLst>
              <a:ext uri="{FF2B5EF4-FFF2-40B4-BE49-F238E27FC236}">
                <a16:creationId xmlns:a16="http://schemas.microsoft.com/office/drawing/2014/main" id="{758D499E-E327-4B11-4213-1F16B26213E8}"/>
              </a:ext>
            </a:extLst>
          </p:cNvPr>
          <p:cNvSpPr/>
          <p:nvPr/>
        </p:nvSpPr>
        <p:spPr>
          <a:xfrm>
            <a:off x="9036050" y="3634311"/>
            <a:ext cx="481584" cy="447040"/>
          </a:xfrm>
          <a:prstGeom prst="ellipse">
            <a:avLst/>
          </a:prstGeom>
          <a:solidFill>
            <a:schemeClr val="accent2">
              <a:alpha val="3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22" name="Oval 21">
            <a:extLst>
              <a:ext uri="{FF2B5EF4-FFF2-40B4-BE49-F238E27FC236}">
                <a16:creationId xmlns:a16="http://schemas.microsoft.com/office/drawing/2014/main" id="{53048EB5-0018-CC22-6C1B-B46D2035D1E1}"/>
              </a:ext>
            </a:extLst>
          </p:cNvPr>
          <p:cNvSpPr/>
          <p:nvPr/>
        </p:nvSpPr>
        <p:spPr>
          <a:xfrm>
            <a:off x="9049766" y="3586480"/>
            <a:ext cx="481584" cy="447040"/>
          </a:xfrm>
          <a:prstGeom prst="ellipse">
            <a:avLst/>
          </a:prstGeom>
          <a:solidFill>
            <a:schemeClr val="accent3">
              <a:alpha val="22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23" name="Oval 22">
            <a:extLst>
              <a:ext uri="{FF2B5EF4-FFF2-40B4-BE49-F238E27FC236}">
                <a16:creationId xmlns:a16="http://schemas.microsoft.com/office/drawing/2014/main" id="{406E4D79-F009-9657-9940-151A6096CF4B}"/>
              </a:ext>
            </a:extLst>
          </p:cNvPr>
          <p:cNvSpPr/>
          <p:nvPr/>
        </p:nvSpPr>
        <p:spPr>
          <a:xfrm>
            <a:off x="9045956" y="3586480"/>
            <a:ext cx="481584" cy="447040"/>
          </a:xfrm>
          <a:prstGeom prst="ellipse">
            <a:avLst/>
          </a:prstGeom>
          <a:solidFill>
            <a:schemeClr val="accent4">
              <a:alpha val="3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L"/>
          </a:p>
        </p:txBody>
      </p:sp>
      <p:sp>
        <p:nvSpPr>
          <p:cNvPr id="24" name="Oval 23">
            <a:extLst>
              <a:ext uri="{FF2B5EF4-FFF2-40B4-BE49-F238E27FC236}">
                <a16:creationId xmlns:a16="http://schemas.microsoft.com/office/drawing/2014/main" id="{37E14B06-00FF-7232-BD06-684515E8DFB6}"/>
              </a:ext>
            </a:extLst>
          </p:cNvPr>
          <p:cNvSpPr/>
          <p:nvPr/>
        </p:nvSpPr>
        <p:spPr>
          <a:xfrm>
            <a:off x="9045956" y="3586480"/>
            <a:ext cx="481584" cy="447040"/>
          </a:xfrm>
          <a:prstGeom prst="ellipse">
            <a:avLst/>
          </a:prstGeom>
          <a:solidFill>
            <a:schemeClr val="accent5">
              <a:alpha val="29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L"/>
          </a:p>
        </p:txBody>
      </p:sp>
      <p:sp>
        <p:nvSpPr>
          <p:cNvPr id="25" name="Oval 24">
            <a:extLst>
              <a:ext uri="{FF2B5EF4-FFF2-40B4-BE49-F238E27FC236}">
                <a16:creationId xmlns:a16="http://schemas.microsoft.com/office/drawing/2014/main" id="{13634D97-91FE-1789-7494-330CB3EEDC6A}"/>
              </a:ext>
            </a:extLst>
          </p:cNvPr>
          <p:cNvSpPr/>
          <p:nvPr/>
        </p:nvSpPr>
        <p:spPr>
          <a:xfrm>
            <a:off x="10054082" y="3586480"/>
            <a:ext cx="481584" cy="447040"/>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6" name="Oval 25">
            <a:extLst>
              <a:ext uri="{FF2B5EF4-FFF2-40B4-BE49-F238E27FC236}">
                <a16:creationId xmlns:a16="http://schemas.microsoft.com/office/drawing/2014/main" id="{8B0D84F7-6612-3957-5C92-9FEA3FEBBEA9}"/>
              </a:ext>
            </a:extLst>
          </p:cNvPr>
          <p:cNvSpPr/>
          <p:nvPr/>
        </p:nvSpPr>
        <p:spPr>
          <a:xfrm>
            <a:off x="10055860" y="3586480"/>
            <a:ext cx="481584" cy="447040"/>
          </a:xfrm>
          <a:prstGeom prst="ellipse">
            <a:avLst/>
          </a:prstGeom>
          <a:solidFill>
            <a:schemeClr val="accent2">
              <a:alpha val="66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27" name="Oval 26">
            <a:extLst>
              <a:ext uri="{FF2B5EF4-FFF2-40B4-BE49-F238E27FC236}">
                <a16:creationId xmlns:a16="http://schemas.microsoft.com/office/drawing/2014/main" id="{15B4D572-51C9-02BD-9A71-94DA72E4E644}"/>
              </a:ext>
            </a:extLst>
          </p:cNvPr>
          <p:cNvSpPr/>
          <p:nvPr/>
        </p:nvSpPr>
        <p:spPr>
          <a:xfrm>
            <a:off x="10045192" y="3596640"/>
            <a:ext cx="481584" cy="447040"/>
          </a:xfrm>
          <a:prstGeom prst="ellipse">
            <a:avLst/>
          </a:prstGeom>
          <a:solidFill>
            <a:schemeClr val="accent3">
              <a:alpha val="57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28" name="Oval 27">
            <a:extLst>
              <a:ext uri="{FF2B5EF4-FFF2-40B4-BE49-F238E27FC236}">
                <a16:creationId xmlns:a16="http://schemas.microsoft.com/office/drawing/2014/main" id="{362EF188-8EDC-B3ED-E2EB-79AAE195ADBE}"/>
              </a:ext>
            </a:extLst>
          </p:cNvPr>
          <p:cNvSpPr/>
          <p:nvPr/>
        </p:nvSpPr>
        <p:spPr>
          <a:xfrm>
            <a:off x="10033508" y="3596640"/>
            <a:ext cx="481584" cy="447040"/>
          </a:xfrm>
          <a:prstGeom prst="ellipse">
            <a:avLst/>
          </a:prstGeom>
          <a:solidFill>
            <a:schemeClr val="accent4">
              <a:alpha val="24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L"/>
          </a:p>
        </p:txBody>
      </p:sp>
      <p:sp>
        <p:nvSpPr>
          <p:cNvPr id="29" name="Oval 28">
            <a:extLst>
              <a:ext uri="{FF2B5EF4-FFF2-40B4-BE49-F238E27FC236}">
                <a16:creationId xmlns:a16="http://schemas.microsoft.com/office/drawing/2014/main" id="{A024B626-9B78-17E2-A9C7-B28938924E3C}"/>
              </a:ext>
            </a:extLst>
          </p:cNvPr>
          <p:cNvSpPr/>
          <p:nvPr/>
        </p:nvSpPr>
        <p:spPr>
          <a:xfrm>
            <a:off x="10054082" y="3579289"/>
            <a:ext cx="481584" cy="447040"/>
          </a:xfrm>
          <a:prstGeom prst="ellipse">
            <a:avLst/>
          </a:prstGeom>
          <a:solidFill>
            <a:schemeClr val="accent5">
              <a:alpha val="18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L"/>
          </a:p>
        </p:txBody>
      </p:sp>
      <p:sp>
        <p:nvSpPr>
          <p:cNvPr id="30" name="Oval 29">
            <a:extLst>
              <a:ext uri="{FF2B5EF4-FFF2-40B4-BE49-F238E27FC236}">
                <a16:creationId xmlns:a16="http://schemas.microsoft.com/office/drawing/2014/main" id="{4B5868AA-6BD2-BC15-3A19-9B6F9D9B4E5A}"/>
              </a:ext>
            </a:extLst>
          </p:cNvPr>
          <p:cNvSpPr/>
          <p:nvPr/>
        </p:nvSpPr>
        <p:spPr>
          <a:xfrm>
            <a:off x="11047138" y="3572197"/>
            <a:ext cx="481584" cy="447040"/>
          </a:xfrm>
          <a:prstGeom prst="ellipse">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1" name="Oval 30">
            <a:extLst>
              <a:ext uri="{FF2B5EF4-FFF2-40B4-BE49-F238E27FC236}">
                <a16:creationId xmlns:a16="http://schemas.microsoft.com/office/drawing/2014/main" id="{A14162CE-4138-0482-2356-58AFA904AA7C}"/>
              </a:ext>
            </a:extLst>
          </p:cNvPr>
          <p:cNvSpPr/>
          <p:nvPr/>
        </p:nvSpPr>
        <p:spPr>
          <a:xfrm>
            <a:off x="11045592" y="3596640"/>
            <a:ext cx="481584" cy="447040"/>
          </a:xfrm>
          <a:prstGeom prst="ellipse">
            <a:avLst/>
          </a:prstGeom>
          <a:solidFill>
            <a:schemeClr val="accent2">
              <a:alpha val="3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32" name="Oval 31">
            <a:extLst>
              <a:ext uri="{FF2B5EF4-FFF2-40B4-BE49-F238E27FC236}">
                <a16:creationId xmlns:a16="http://schemas.microsoft.com/office/drawing/2014/main" id="{970754D7-5CFE-9C18-A927-898D451C6484}"/>
              </a:ext>
            </a:extLst>
          </p:cNvPr>
          <p:cNvSpPr/>
          <p:nvPr/>
        </p:nvSpPr>
        <p:spPr>
          <a:xfrm>
            <a:off x="11026500" y="3614948"/>
            <a:ext cx="481584" cy="447040"/>
          </a:xfrm>
          <a:prstGeom prst="ellipse">
            <a:avLst/>
          </a:prstGeom>
          <a:solidFill>
            <a:schemeClr val="accent3">
              <a:alpha val="1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33" name="Oval 32">
            <a:extLst>
              <a:ext uri="{FF2B5EF4-FFF2-40B4-BE49-F238E27FC236}">
                <a16:creationId xmlns:a16="http://schemas.microsoft.com/office/drawing/2014/main" id="{57B19B1F-4D9C-658A-A904-A2310D4F70A6}"/>
              </a:ext>
            </a:extLst>
          </p:cNvPr>
          <p:cNvSpPr/>
          <p:nvPr/>
        </p:nvSpPr>
        <p:spPr>
          <a:xfrm>
            <a:off x="11051434" y="3661624"/>
            <a:ext cx="481584" cy="447040"/>
          </a:xfrm>
          <a:prstGeom prst="ellipse">
            <a:avLst/>
          </a:prstGeom>
          <a:solidFill>
            <a:schemeClr val="accent4">
              <a:alpha val="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L"/>
          </a:p>
        </p:txBody>
      </p:sp>
      <p:sp>
        <p:nvSpPr>
          <p:cNvPr id="34" name="Oval 33">
            <a:extLst>
              <a:ext uri="{FF2B5EF4-FFF2-40B4-BE49-F238E27FC236}">
                <a16:creationId xmlns:a16="http://schemas.microsoft.com/office/drawing/2014/main" id="{12CAF683-FC01-928C-0093-5347F639ED9C}"/>
              </a:ext>
            </a:extLst>
          </p:cNvPr>
          <p:cNvSpPr/>
          <p:nvPr/>
        </p:nvSpPr>
        <p:spPr>
          <a:xfrm>
            <a:off x="11039750" y="3568271"/>
            <a:ext cx="481584" cy="447040"/>
          </a:xfrm>
          <a:prstGeom prst="ellipse">
            <a:avLst/>
          </a:prstGeom>
          <a:solidFill>
            <a:schemeClr val="accent5">
              <a:alpha val="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L"/>
          </a:p>
        </p:txBody>
      </p:sp>
      <p:sp>
        <p:nvSpPr>
          <p:cNvPr id="35" name="Oval 34">
            <a:extLst>
              <a:ext uri="{FF2B5EF4-FFF2-40B4-BE49-F238E27FC236}">
                <a16:creationId xmlns:a16="http://schemas.microsoft.com/office/drawing/2014/main" id="{9ECB2CA6-F4B1-B400-CD42-EFD82F0392E3}"/>
              </a:ext>
            </a:extLst>
          </p:cNvPr>
          <p:cNvSpPr/>
          <p:nvPr/>
        </p:nvSpPr>
        <p:spPr>
          <a:xfrm>
            <a:off x="7066195" y="2261260"/>
            <a:ext cx="481584" cy="44704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6" name="Oval 35">
            <a:extLst>
              <a:ext uri="{FF2B5EF4-FFF2-40B4-BE49-F238E27FC236}">
                <a16:creationId xmlns:a16="http://schemas.microsoft.com/office/drawing/2014/main" id="{9B589D06-3F53-F91B-4B7B-0E37ED80382D}"/>
              </a:ext>
            </a:extLst>
          </p:cNvPr>
          <p:cNvSpPr/>
          <p:nvPr/>
        </p:nvSpPr>
        <p:spPr>
          <a:xfrm>
            <a:off x="8063399" y="2257433"/>
            <a:ext cx="481584" cy="447040"/>
          </a:xfrm>
          <a:prstGeom prst="ellipse">
            <a:avLst/>
          </a:prstGeom>
          <a:solidFill>
            <a:schemeClr val="accent4">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L"/>
          </a:p>
        </p:txBody>
      </p:sp>
      <p:sp>
        <p:nvSpPr>
          <p:cNvPr id="37" name="Oval 36">
            <a:extLst>
              <a:ext uri="{FF2B5EF4-FFF2-40B4-BE49-F238E27FC236}">
                <a16:creationId xmlns:a16="http://schemas.microsoft.com/office/drawing/2014/main" id="{9B1CA77A-B39E-1823-641F-440EE9C419A2}"/>
              </a:ext>
            </a:extLst>
          </p:cNvPr>
          <p:cNvSpPr/>
          <p:nvPr/>
        </p:nvSpPr>
        <p:spPr>
          <a:xfrm>
            <a:off x="9045956" y="2235200"/>
            <a:ext cx="481584" cy="447040"/>
          </a:xfrm>
          <a:prstGeom prst="ellipse">
            <a:avLst/>
          </a:prstGeom>
          <a:solidFill>
            <a:schemeClr val="bg2">
              <a:lumMod val="2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38" name="Oval 37">
            <a:extLst>
              <a:ext uri="{FF2B5EF4-FFF2-40B4-BE49-F238E27FC236}">
                <a16:creationId xmlns:a16="http://schemas.microsoft.com/office/drawing/2014/main" id="{D1D5C67E-405C-7A9F-D82E-DD9B4EB8F199}"/>
              </a:ext>
            </a:extLst>
          </p:cNvPr>
          <p:cNvSpPr/>
          <p:nvPr/>
        </p:nvSpPr>
        <p:spPr>
          <a:xfrm>
            <a:off x="10045192" y="2257433"/>
            <a:ext cx="481584" cy="447040"/>
          </a:xfrm>
          <a:prstGeom prst="ellipse">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L"/>
          </a:p>
        </p:txBody>
      </p:sp>
      <p:sp>
        <p:nvSpPr>
          <p:cNvPr id="39" name="Oval 38">
            <a:extLst>
              <a:ext uri="{FF2B5EF4-FFF2-40B4-BE49-F238E27FC236}">
                <a16:creationId xmlns:a16="http://schemas.microsoft.com/office/drawing/2014/main" id="{1391002E-2DAF-DD50-CCE3-10BBE5462CA8}"/>
              </a:ext>
            </a:extLst>
          </p:cNvPr>
          <p:cNvSpPr/>
          <p:nvPr/>
        </p:nvSpPr>
        <p:spPr>
          <a:xfrm>
            <a:off x="11047138" y="2257433"/>
            <a:ext cx="481584" cy="447040"/>
          </a:xfrm>
          <a:prstGeom prst="ellipse">
            <a:avLst/>
          </a:prstGeom>
          <a:solidFill>
            <a:srgbClr val="FFFF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L"/>
          </a:p>
        </p:txBody>
      </p:sp>
      <p:sp>
        <p:nvSpPr>
          <p:cNvPr id="40" name="Oval 39">
            <a:extLst>
              <a:ext uri="{FF2B5EF4-FFF2-40B4-BE49-F238E27FC236}">
                <a16:creationId xmlns:a16="http://schemas.microsoft.com/office/drawing/2014/main" id="{C9AA4749-F2A1-1041-2A7A-3C3DE139B759}"/>
              </a:ext>
            </a:extLst>
          </p:cNvPr>
          <p:cNvSpPr/>
          <p:nvPr/>
        </p:nvSpPr>
        <p:spPr>
          <a:xfrm>
            <a:off x="8304191" y="568960"/>
            <a:ext cx="1998049" cy="13491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Prion%</a:t>
            </a:r>
          </a:p>
        </p:txBody>
      </p:sp>
    </p:spTree>
    <p:extLst>
      <p:ext uri="{BB962C8B-B14F-4D97-AF65-F5344CB8AC3E}">
        <p14:creationId xmlns:p14="http://schemas.microsoft.com/office/powerpoint/2010/main" val="58627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par>
                          <p:cTn id="20" fill="hold">
                            <p:stCondLst>
                              <p:cond delay="500"/>
                            </p:stCondLst>
                            <p:childTnLst>
                              <p:par>
                                <p:cTn id="21" presetID="14" presetClass="exit" presetSubtype="10" fill="hold" grpId="1" nodeType="afterEffect">
                                  <p:stCondLst>
                                    <p:cond delay="0"/>
                                  </p:stCondLst>
                                  <p:childTnLst>
                                    <p:animEffect transition="out" filter="randombar(horizont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4" presetClass="exit" presetSubtype="10" fill="hold" grpId="1" nodeType="withEffect">
                                  <p:stCondLst>
                                    <p:cond delay="0"/>
                                  </p:stCondLst>
                                  <p:childTnLst>
                                    <p:animEffect transition="out" filter="randombar(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4" presetClass="exit" presetSubtype="10" fill="hold" grpId="1" nodeType="withEffect">
                                  <p:stCondLst>
                                    <p:cond delay="0"/>
                                  </p:stCondLst>
                                  <p:childTnLst>
                                    <p:animEffect transition="out" filter="randombar(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4" presetClass="exit" presetSubtype="10" fill="hold" grpId="1" nodeType="withEffect">
                                  <p:stCondLst>
                                    <p:cond delay="0"/>
                                  </p:stCondLst>
                                  <p:childTnLst>
                                    <p:animEffect transition="out" filter="randombar(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4" presetClass="exit" presetSubtype="10" fill="hold" grpId="1" nodeType="withEffect">
                                  <p:stCondLst>
                                    <p:cond delay="0"/>
                                  </p:stCondLst>
                                  <p:childTnLst>
                                    <p:animEffect transition="out" filter="randombar(horizontal)">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1000"/>
                            </p:stCondLst>
                            <p:childTnLst>
                              <p:par>
                                <p:cTn id="37" presetID="14" presetClass="entr" presetSubtype="1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randombar(horizontal)">
                                      <p:cBhvr>
                                        <p:cTn id="42" dur="500"/>
                                        <p:tgtEl>
                                          <p:spTgt spid="11"/>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randombar(horizontal)">
                                      <p:cBhvr>
                                        <p:cTn id="45" dur="500"/>
                                        <p:tgtEl>
                                          <p:spTgt spid="1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randombar(horizontal)">
                                      <p:cBhvr>
                                        <p:cTn id="51" dur="500"/>
                                        <p:tgtEl>
                                          <p:spTgt spid="1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randombar(horizontal)">
                                      <p:cBhvr>
                                        <p:cTn id="57" dur="500"/>
                                        <p:tgtEl>
                                          <p:spTgt spid="16"/>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randombar(horizontal)">
                                      <p:cBhvr>
                                        <p:cTn id="60" dur="500"/>
                                        <p:tgtEl>
                                          <p:spTgt spid="17"/>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randombar(horizontal)">
                                      <p:cBhvr>
                                        <p:cTn id="63" dur="500"/>
                                        <p:tgtEl>
                                          <p:spTgt spid="1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randombar(horizontal)">
                                      <p:cBhvr>
                                        <p:cTn id="66" dur="500"/>
                                        <p:tgtEl>
                                          <p:spTgt spid="19"/>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randombar(horizontal)">
                                      <p:cBhvr>
                                        <p:cTn id="69" dur="500"/>
                                        <p:tgtEl>
                                          <p:spTgt spid="20"/>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randombar(horizontal)">
                                      <p:cBhvr>
                                        <p:cTn id="72" dur="500"/>
                                        <p:tgtEl>
                                          <p:spTgt spid="21"/>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randombar(horizontal)">
                                      <p:cBhvr>
                                        <p:cTn id="75" dur="500"/>
                                        <p:tgtEl>
                                          <p:spTgt spid="22"/>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randombar(horizontal)">
                                      <p:cBhvr>
                                        <p:cTn id="78" dur="500"/>
                                        <p:tgtEl>
                                          <p:spTgt spid="23"/>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randombar(horizontal)">
                                      <p:cBhvr>
                                        <p:cTn id="81" dur="500"/>
                                        <p:tgtEl>
                                          <p:spTgt spid="24"/>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randombar(horizontal)">
                                      <p:cBhvr>
                                        <p:cTn id="84" dur="500"/>
                                        <p:tgtEl>
                                          <p:spTgt spid="25"/>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randombar(horizontal)">
                                      <p:cBhvr>
                                        <p:cTn id="87" dur="500"/>
                                        <p:tgtEl>
                                          <p:spTgt spid="26"/>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randombar(horizontal)">
                                      <p:cBhvr>
                                        <p:cTn id="90" dur="500"/>
                                        <p:tgtEl>
                                          <p:spTgt spid="27"/>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randombar(horizontal)">
                                      <p:cBhvr>
                                        <p:cTn id="93" dur="500"/>
                                        <p:tgtEl>
                                          <p:spTgt spid="28"/>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randombar(horizontal)">
                                      <p:cBhvr>
                                        <p:cTn id="96" dur="500"/>
                                        <p:tgtEl>
                                          <p:spTgt spid="29"/>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randombar(horizontal)">
                                      <p:cBhvr>
                                        <p:cTn id="99" dur="500"/>
                                        <p:tgtEl>
                                          <p:spTgt spid="31"/>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randombar(horizontal)">
                                      <p:cBhvr>
                                        <p:cTn id="102" dur="500"/>
                                        <p:tgtEl>
                                          <p:spTgt spid="30"/>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randombar(horizontal)">
                                      <p:cBhvr>
                                        <p:cTn id="105" dur="500"/>
                                        <p:tgtEl>
                                          <p:spTgt spid="32"/>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randombar(horizontal)">
                                      <p:cBhvr>
                                        <p:cTn id="108" dur="500"/>
                                        <p:tgtEl>
                                          <p:spTgt spid="33"/>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randombar(horizontal)">
                                      <p:cBhvr>
                                        <p:cTn id="111" dur="500"/>
                                        <p:tgtEl>
                                          <p:spTgt spid="34"/>
                                        </p:tgtEl>
                                      </p:cBhvr>
                                    </p:animEffect>
                                  </p:childTnLst>
                                </p:cTn>
                              </p:par>
                            </p:childTnLst>
                          </p:cTn>
                        </p:par>
                        <p:par>
                          <p:cTn id="112" fill="hold">
                            <p:stCondLst>
                              <p:cond delay="1500"/>
                            </p:stCondLst>
                            <p:childTnLst>
                              <p:par>
                                <p:cTn id="113" presetID="14" presetClass="exit" presetSubtype="10" fill="hold" grpId="1" nodeType="afterEffect">
                                  <p:stCondLst>
                                    <p:cond delay="0"/>
                                  </p:stCondLst>
                                  <p:childTnLst>
                                    <p:animEffect transition="out" filter="randombar(horizontal)">
                                      <p:cBhvr>
                                        <p:cTn id="114" dur="500"/>
                                        <p:tgtEl>
                                          <p:spTgt spid="10"/>
                                        </p:tgtEl>
                                      </p:cBhvr>
                                    </p:animEffect>
                                    <p:set>
                                      <p:cBhvr>
                                        <p:cTn id="115" dur="1" fill="hold">
                                          <p:stCondLst>
                                            <p:cond delay="499"/>
                                          </p:stCondLst>
                                        </p:cTn>
                                        <p:tgtEl>
                                          <p:spTgt spid="10"/>
                                        </p:tgtEl>
                                        <p:attrNameLst>
                                          <p:attrName>style.visibility</p:attrName>
                                        </p:attrNameLst>
                                      </p:cBhvr>
                                      <p:to>
                                        <p:strVal val="hidden"/>
                                      </p:to>
                                    </p:set>
                                  </p:childTnLst>
                                </p:cTn>
                              </p:par>
                              <p:par>
                                <p:cTn id="116" presetID="14" presetClass="exit" presetSubtype="10" fill="hold" grpId="1" nodeType="withEffect">
                                  <p:stCondLst>
                                    <p:cond delay="0"/>
                                  </p:stCondLst>
                                  <p:childTnLst>
                                    <p:animEffect transition="out" filter="randombar(horizontal)">
                                      <p:cBhvr>
                                        <p:cTn id="117" dur="500"/>
                                        <p:tgtEl>
                                          <p:spTgt spid="11"/>
                                        </p:tgtEl>
                                      </p:cBhvr>
                                    </p:animEffect>
                                    <p:set>
                                      <p:cBhvr>
                                        <p:cTn id="118" dur="1" fill="hold">
                                          <p:stCondLst>
                                            <p:cond delay="499"/>
                                          </p:stCondLst>
                                        </p:cTn>
                                        <p:tgtEl>
                                          <p:spTgt spid="11"/>
                                        </p:tgtEl>
                                        <p:attrNameLst>
                                          <p:attrName>style.visibility</p:attrName>
                                        </p:attrNameLst>
                                      </p:cBhvr>
                                      <p:to>
                                        <p:strVal val="hidden"/>
                                      </p:to>
                                    </p:set>
                                  </p:childTnLst>
                                </p:cTn>
                              </p:par>
                              <p:par>
                                <p:cTn id="119" presetID="14" presetClass="exit" presetSubtype="10" fill="hold" grpId="1" nodeType="withEffect">
                                  <p:stCondLst>
                                    <p:cond delay="0"/>
                                  </p:stCondLst>
                                  <p:childTnLst>
                                    <p:animEffect transition="out" filter="randombar(horizontal)">
                                      <p:cBhvr>
                                        <p:cTn id="120" dur="500"/>
                                        <p:tgtEl>
                                          <p:spTgt spid="12"/>
                                        </p:tgtEl>
                                      </p:cBhvr>
                                    </p:animEffect>
                                    <p:set>
                                      <p:cBhvr>
                                        <p:cTn id="121" dur="1" fill="hold">
                                          <p:stCondLst>
                                            <p:cond delay="499"/>
                                          </p:stCondLst>
                                        </p:cTn>
                                        <p:tgtEl>
                                          <p:spTgt spid="12"/>
                                        </p:tgtEl>
                                        <p:attrNameLst>
                                          <p:attrName>style.visibility</p:attrName>
                                        </p:attrNameLst>
                                      </p:cBhvr>
                                      <p:to>
                                        <p:strVal val="hidden"/>
                                      </p:to>
                                    </p:set>
                                  </p:childTnLst>
                                </p:cTn>
                              </p:par>
                              <p:par>
                                <p:cTn id="122" presetID="14" presetClass="exit" presetSubtype="10" fill="hold" grpId="1" nodeType="withEffect">
                                  <p:stCondLst>
                                    <p:cond delay="0"/>
                                  </p:stCondLst>
                                  <p:childTnLst>
                                    <p:animEffect transition="out" filter="randombar(horizontal)">
                                      <p:cBhvr>
                                        <p:cTn id="123" dur="500"/>
                                        <p:tgtEl>
                                          <p:spTgt spid="13"/>
                                        </p:tgtEl>
                                      </p:cBhvr>
                                    </p:animEffect>
                                    <p:set>
                                      <p:cBhvr>
                                        <p:cTn id="124" dur="1" fill="hold">
                                          <p:stCondLst>
                                            <p:cond delay="499"/>
                                          </p:stCondLst>
                                        </p:cTn>
                                        <p:tgtEl>
                                          <p:spTgt spid="13"/>
                                        </p:tgtEl>
                                        <p:attrNameLst>
                                          <p:attrName>style.visibility</p:attrName>
                                        </p:attrNameLst>
                                      </p:cBhvr>
                                      <p:to>
                                        <p:strVal val="hidden"/>
                                      </p:to>
                                    </p:set>
                                  </p:childTnLst>
                                </p:cTn>
                              </p:par>
                              <p:par>
                                <p:cTn id="125" presetID="14" presetClass="exit" presetSubtype="10" fill="hold" grpId="1" nodeType="withEffect">
                                  <p:stCondLst>
                                    <p:cond delay="0"/>
                                  </p:stCondLst>
                                  <p:childTnLst>
                                    <p:animEffect transition="out" filter="randombar(horizontal)">
                                      <p:cBhvr>
                                        <p:cTn id="126" dur="500"/>
                                        <p:tgtEl>
                                          <p:spTgt spid="14"/>
                                        </p:tgtEl>
                                      </p:cBhvr>
                                    </p:animEffect>
                                    <p:set>
                                      <p:cBhvr>
                                        <p:cTn id="127" dur="1" fill="hold">
                                          <p:stCondLst>
                                            <p:cond delay="499"/>
                                          </p:stCondLst>
                                        </p:cTn>
                                        <p:tgtEl>
                                          <p:spTgt spid="14"/>
                                        </p:tgtEl>
                                        <p:attrNameLst>
                                          <p:attrName>style.visibility</p:attrName>
                                        </p:attrNameLst>
                                      </p:cBhvr>
                                      <p:to>
                                        <p:strVal val="hidden"/>
                                      </p:to>
                                    </p:set>
                                  </p:childTnLst>
                                </p:cTn>
                              </p:par>
                              <p:par>
                                <p:cTn id="128" presetID="14" presetClass="exit" presetSubtype="10" fill="hold" grpId="1" nodeType="withEffect">
                                  <p:stCondLst>
                                    <p:cond delay="0"/>
                                  </p:stCondLst>
                                  <p:childTnLst>
                                    <p:animEffect transition="out" filter="randombar(horizontal)">
                                      <p:cBhvr>
                                        <p:cTn id="129" dur="500"/>
                                        <p:tgtEl>
                                          <p:spTgt spid="15"/>
                                        </p:tgtEl>
                                      </p:cBhvr>
                                    </p:animEffect>
                                    <p:set>
                                      <p:cBhvr>
                                        <p:cTn id="130" dur="1" fill="hold">
                                          <p:stCondLst>
                                            <p:cond delay="499"/>
                                          </p:stCondLst>
                                        </p:cTn>
                                        <p:tgtEl>
                                          <p:spTgt spid="15"/>
                                        </p:tgtEl>
                                        <p:attrNameLst>
                                          <p:attrName>style.visibility</p:attrName>
                                        </p:attrNameLst>
                                      </p:cBhvr>
                                      <p:to>
                                        <p:strVal val="hidden"/>
                                      </p:to>
                                    </p:set>
                                  </p:childTnLst>
                                </p:cTn>
                              </p:par>
                              <p:par>
                                <p:cTn id="131" presetID="14" presetClass="exit" presetSubtype="10" fill="hold" grpId="1" nodeType="withEffect">
                                  <p:stCondLst>
                                    <p:cond delay="0"/>
                                  </p:stCondLst>
                                  <p:childTnLst>
                                    <p:animEffect transition="out" filter="randombar(horizontal)">
                                      <p:cBhvr>
                                        <p:cTn id="132" dur="500"/>
                                        <p:tgtEl>
                                          <p:spTgt spid="16"/>
                                        </p:tgtEl>
                                      </p:cBhvr>
                                    </p:animEffect>
                                    <p:set>
                                      <p:cBhvr>
                                        <p:cTn id="133" dur="1" fill="hold">
                                          <p:stCondLst>
                                            <p:cond delay="499"/>
                                          </p:stCondLst>
                                        </p:cTn>
                                        <p:tgtEl>
                                          <p:spTgt spid="16"/>
                                        </p:tgtEl>
                                        <p:attrNameLst>
                                          <p:attrName>style.visibility</p:attrName>
                                        </p:attrNameLst>
                                      </p:cBhvr>
                                      <p:to>
                                        <p:strVal val="hidden"/>
                                      </p:to>
                                    </p:set>
                                  </p:childTnLst>
                                </p:cTn>
                              </p:par>
                              <p:par>
                                <p:cTn id="134" presetID="14" presetClass="exit" presetSubtype="10" fill="hold" grpId="1" nodeType="withEffect">
                                  <p:stCondLst>
                                    <p:cond delay="0"/>
                                  </p:stCondLst>
                                  <p:childTnLst>
                                    <p:animEffect transition="out" filter="randombar(horizontal)">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par>
                                <p:cTn id="137" presetID="14" presetClass="exit" presetSubtype="10" fill="hold" grpId="1" nodeType="withEffect">
                                  <p:stCondLst>
                                    <p:cond delay="0"/>
                                  </p:stCondLst>
                                  <p:childTnLst>
                                    <p:animEffect transition="out" filter="randombar(horizontal)">
                                      <p:cBhvr>
                                        <p:cTn id="138" dur="500"/>
                                        <p:tgtEl>
                                          <p:spTgt spid="18"/>
                                        </p:tgtEl>
                                      </p:cBhvr>
                                    </p:animEffect>
                                    <p:set>
                                      <p:cBhvr>
                                        <p:cTn id="139" dur="1" fill="hold">
                                          <p:stCondLst>
                                            <p:cond delay="499"/>
                                          </p:stCondLst>
                                        </p:cTn>
                                        <p:tgtEl>
                                          <p:spTgt spid="18"/>
                                        </p:tgtEl>
                                        <p:attrNameLst>
                                          <p:attrName>style.visibility</p:attrName>
                                        </p:attrNameLst>
                                      </p:cBhvr>
                                      <p:to>
                                        <p:strVal val="hidden"/>
                                      </p:to>
                                    </p:set>
                                  </p:childTnLst>
                                </p:cTn>
                              </p:par>
                              <p:par>
                                <p:cTn id="140" presetID="14" presetClass="exit" presetSubtype="10" fill="hold" grpId="1" nodeType="withEffect">
                                  <p:stCondLst>
                                    <p:cond delay="0"/>
                                  </p:stCondLst>
                                  <p:childTnLst>
                                    <p:animEffect transition="out" filter="randombar(horizontal)">
                                      <p:cBhvr>
                                        <p:cTn id="141" dur="500"/>
                                        <p:tgtEl>
                                          <p:spTgt spid="19"/>
                                        </p:tgtEl>
                                      </p:cBhvr>
                                    </p:animEffect>
                                    <p:set>
                                      <p:cBhvr>
                                        <p:cTn id="142" dur="1" fill="hold">
                                          <p:stCondLst>
                                            <p:cond delay="499"/>
                                          </p:stCondLst>
                                        </p:cTn>
                                        <p:tgtEl>
                                          <p:spTgt spid="19"/>
                                        </p:tgtEl>
                                        <p:attrNameLst>
                                          <p:attrName>style.visibility</p:attrName>
                                        </p:attrNameLst>
                                      </p:cBhvr>
                                      <p:to>
                                        <p:strVal val="hidden"/>
                                      </p:to>
                                    </p:set>
                                  </p:childTnLst>
                                </p:cTn>
                              </p:par>
                              <p:par>
                                <p:cTn id="143" presetID="14" presetClass="exit" presetSubtype="10" fill="hold" grpId="1" nodeType="withEffect">
                                  <p:stCondLst>
                                    <p:cond delay="0"/>
                                  </p:stCondLst>
                                  <p:childTnLst>
                                    <p:animEffect transition="out" filter="randombar(horizontal)">
                                      <p:cBhvr>
                                        <p:cTn id="144" dur="500"/>
                                        <p:tgtEl>
                                          <p:spTgt spid="20"/>
                                        </p:tgtEl>
                                      </p:cBhvr>
                                    </p:animEffect>
                                    <p:set>
                                      <p:cBhvr>
                                        <p:cTn id="145" dur="1" fill="hold">
                                          <p:stCondLst>
                                            <p:cond delay="499"/>
                                          </p:stCondLst>
                                        </p:cTn>
                                        <p:tgtEl>
                                          <p:spTgt spid="20"/>
                                        </p:tgtEl>
                                        <p:attrNameLst>
                                          <p:attrName>style.visibility</p:attrName>
                                        </p:attrNameLst>
                                      </p:cBhvr>
                                      <p:to>
                                        <p:strVal val="hidden"/>
                                      </p:to>
                                    </p:set>
                                  </p:childTnLst>
                                </p:cTn>
                              </p:par>
                              <p:par>
                                <p:cTn id="146" presetID="14" presetClass="exit" presetSubtype="10" fill="hold" grpId="1" nodeType="withEffect">
                                  <p:stCondLst>
                                    <p:cond delay="0"/>
                                  </p:stCondLst>
                                  <p:childTnLst>
                                    <p:animEffect transition="out" filter="randombar(horizontal)">
                                      <p:cBhvr>
                                        <p:cTn id="147" dur="500"/>
                                        <p:tgtEl>
                                          <p:spTgt spid="21"/>
                                        </p:tgtEl>
                                      </p:cBhvr>
                                    </p:animEffect>
                                    <p:set>
                                      <p:cBhvr>
                                        <p:cTn id="148" dur="1" fill="hold">
                                          <p:stCondLst>
                                            <p:cond delay="499"/>
                                          </p:stCondLst>
                                        </p:cTn>
                                        <p:tgtEl>
                                          <p:spTgt spid="21"/>
                                        </p:tgtEl>
                                        <p:attrNameLst>
                                          <p:attrName>style.visibility</p:attrName>
                                        </p:attrNameLst>
                                      </p:cBhvr>
                                      <p:to>
                                        <p:strVal val="hidden"/>
                                      </p:to>
                                    </p:set>
                                  </p:childTnLst>
                                </p:cTn>
                              </p:par>
                              <p:par>
                                <p:cTn id="149" presetID="14" presetClass="exit" presetSubtype="10" fill="hold" grpId="1" nodeType="withEffect">
                                  <p:stCondLst>
                                    <p:cond delay="0"/>
                                  </p:stCondLst>
                                  <p:childTnLst>
                                    <p:animEffect transition="out" filter="randombar(horizontal)">
                                      <p:cBhvr>
                                        <p:cTn id="150" dur="500"/>
                                        <p:tgtEl>
                                          <p:spTgt spid="22"/>
                                        </p:tgtEl>
                                      </p:cBhvr>
                                    </p:animEffect>
                                    <p:set>
                                      <p:cBhvr>
                                        <p:cTn id="151" dur="1" fill="hold">
                                          <p:stCondLst>
                                            <p:cond delay="499"/>
                                          </p:stCondLst>
                                        </p:cTn>
                                        <p:tgtEl>
                                          <p:spTgt spid="22"/>
                                        </p:tgtEl>
                                        <p:attrNameLst>
                                          <p:attrName>style.visibility</p:attrName>
                                        </p:attrNameLst>
                                      </p:cBhvr>
                                      <p:to>
                                        <p:strVal val="hidden"/>
                                      </p:to>
                                    </p:set>
                                  </p:childTnLst>
                                </p:cTn>
                              </p:par>
                              <p:par>
                                <p:cTn id="152" presetID="14" presetClass="exit" presetSubtype="10" fill="hold" grpId="1" nodeType="withEffect">
                                  <p:stCondLst>
                                    <p:cond delay="0"/>
                                  </p:stCondLst>
                                  <p:childTnLst>
                                    <p:animEffect transition="out" filter="randombar(horizontal)">
                                      <p:cBhvr>
                                        <p:cTn id="153" dur="500"/>
                                        <p:tgtEl>
                                          <p:spTgt spid="23"/>
                                        </p:tgtEl>
                                      </p:cBhvr>
                                    </p:animEffect>
                                    <p:set>
                                      <p:cBhvr>
                                        <p:cTn id="154" dur="1" fill="hold">
                                          <p:stCondLst>
                                            <p:cond delay="499"/>
                                          </p:stCondLst>
                                        </p:cTn>
                                        <p:tgtEl>
                                          <p:spTgt spid="23"/>
                                        </p:tgtEl>
                                        <p:attrNameLst>
                                          <p:attrName>style.visibility</p:attrName>
                                        </p:attrNameLst>
                                      </p:cBhvr>
                                      <p:to>
                                        <p:strVal val="hidden"/>
                                      </p:to>
                                    </p:set>
                                  </p:childTnLst>
                                </p:cTn>
                              </p:par>
                              <p:par>
                                <p:cTn id="155" presetID="14" presetClass="exit" presetSubtype="10" fill="hold" grpId="1" nodeType="withEffect">
                                  <p:stCondLst>
                                    <p:cond delay="0"/>
                                  </p:stCondLst>
                                  <p:childTnLst>
                                    <p:animEffect transition="out" filter="randombar(horizontal)">
                                      <p:cBhvr>
                                        <p:cTn id="156" dur="500"/>
                                        <p:tgtEl>
                                          <p:spTgt spid="24"/>
                                        </p:tgtEl>
                                      </p:cBhvr>
                                    </p:animEffect>
                                    <p:set>
                                      <p:cBhvr>
                                        <p:cTn id="157" dur="1" fill="hold">
                                          <p:stCondLst>
                                            <p:cond delay="499"/>
                                          </p:stCondLst>
                                        </p:cTn>
                                        <p:tgtEl>
                                          <p:spTgt spid="24"/>
                                        </p:tgtEl>
                                        <p:attrNameLst>
                                          <p:attrName>style.visibility</p:attrName>
                                        </p:attrNameLst>
                                      </p:cBhvr>
                                      <p:to>
                                        <p:strVal val="hidden"/>
                                      </p:to>
                                    </p:set>
                                  </p:childTnLst>
                                </p:cTn>
                              </p:par>
                              <p:par>
                                <p:cTn id="158" presetID="14" presetClass="exit" presetSubtype="10" fill="hold" grpId="1" nodeType="withEffect">
                                  <p:stCondLst>
                                    <p:cond delay="0"/>
                                  </p:stCondLst>
                                  <p:childTnLst>
                                    <p:animEffect transition="out" filter="randombar(horizontal)">
                                      <p:cBhvr>
                                        <p:cTn id="159" dur="500"/>
                                        <p:tgtEl>
                                          <p:spTgt spid="25"/>
                                        </p:tgtEl>
                                      </p:cBhvr>
                                    </p:animEffect>
                                    <p:set>
                                      <p:cBhvr>
                                        <p:cTn id="160" dur="1" fill="hold">
                                          <p:stCondLst>
                                            <p:cond delay="499"/>
                                          </p:stCondLst>
                                        </p:cTn>
                                        <p:tgtEl>
                                          <p:spTgt spid="25"/>
                                        </p:tgtEl>
                                        <p:attrNameLst>
                                          <p:attrName>style.visibility</p:attrName>
                                        </p:attrNameLst>
                                      </p:cBhvr>
                                      <p:to>
                                        <p:strVal val="hidden"/>
                                      </p:to>
                                    </p:set>
                                  </p:childTnLst>
                                </p:cTn>
                              </p:par>
                              <p:par>
                                <p:cTn id="161" presetID="14" presetClass="exit" presetSubtype="10" fill="hold" grpId="1" nodeType="withEffect">
                                  <p:stCondLst>
                                    <p:cond delay="0"/>
                                  </p:stCondLst>
                                  <p:childTnLst>
                                    <p:animEffect transition="out" filter="randombar(horizontal)">
                                      <p:cBhvr>
                                        <p:cTn id="162" dur="500"/>
                                        <p:tgtEl>
                                          <p:spTgt spid="26"/>
                                        </p:tgtEl>
                                      </p:cBhvr>
                                    </p:animEffect>
                                    <p:set>
                                      <p:cBhvr>
                                        <p:cTn id="163" dur="1" fill="hold">
                                          <p:stCondLst>
                                            <p:cond delay="499"/>
                                          </p:stCondLst>
                                        </p:cTn>
                                        <p:tgtEl>
                                          <p:spTgt spid="26"/>
                                        </p:tgtEl>
                                        <p:attrNameLst>
                                          <p:attrName>style.visibility</p:attrName>
                                        </p:attrNameLst>
                                      </p:cBhvr>
                                      <p:to>
                                        <p:strVal val="hidden"/>
                                      </p:to>
                                    </p:set>
                                  </p:childTnLst>
                                </p:cTn>
                              </p:par>
                              <p:par>
                                <p:cTn id="164" presetID="14" presetClass="exit" presetSubtype="10" fill="hold" grpId="1" nodeType="withEffect">
                                  <p:stCondLst>
                                    <p:cond delay="0"/>
                                  </p:stCondLst>
                                  <p:childTnLst>
                                    <p:animEffect transition="out" filter="randombar(horizontal)">
                                      <p:cBhvr>
                                        <p:cTn id="165" dur="500"/>
                                        <p:tgtEl>
                                          <p:spTgt spid="27"/>
                                        </p:tgtEl>
                                      </p:cBhvr>
                                    </p:animEffect>
                                    <p:set>
                                      <p:cBhvr>
                                        <p:cTn id="166" dur="1" fill="hold">
                                          <p:stCondLst>
                                            <p:cond delay="499"/>
                                          </p:stCondLst>
                                        </p:cTn>
                                        <p:tgtEl>
                                          <p:spTgt spid="27"/>
                                        </p:tgtEl>
                                        <p:attrNameLst>
                                          <p:attrName>style.visibility</p:attrName>
                                        </p:attrNameLst>
                                      </p:cBhvr>
                                      <p:to>
                                        <p:strVal val="hidden"/>
                                      </p:to>
                                    </p:set>
                                  </p:childTnLst>
                                </p:cTn>
                              </p:par>
                              <p:par>
                                <p:cTn id="167" presetID="14" presetClass="exit" presetSubtype="10" fill="hold" grpId="1" nodeType="withEffect">
                                  <p:stCondLst>
                                    <p:cond delay="0"/>
                                  </p:stCondLst>
                                  <p:childTnLst>
                                    <p:animEffect transition="out" filter="randombar(horizontal)">
                                      <p:cBhvr>
                                        <p:cTn id="168" dur="500"/>
                                        <p:tgtEl>
                                          <p:spTgt spid="28"/>
                                        </p:tgtEl>
                                      </p:cBhvr>
                                    </p:animEffect>
                                    <p:set>
                                      <p:cBhvr>
                                        <p:cTn id="169" dur="1" fill="hold">
                                          <p:stCondLst>
                                            <p:cond delay="499"/>
                                          </p:stCondLst>
                                        </p:cTn>
                                        <p:tgtEl>
                                          <p:spTgt spid="28"/>
                                        </p:tgtEl>
                                        <p:attrNameLst>
                                          <p:attrName>style.visibility</p:attrName>
                                        </p:attrNameLst>
                                      </p:cBhvr>
                                      <p:to>
                                        <p:strVal val="hidden"/>
                                      </p:to>
                                    </p:set>
                                  </p:childTnLst>
                                </p:cTn>
                              </p:par>
                              <p:par>
                                <p:cTn id="170" presetID="14" presetClass="exit" presetSubtype="10" fill="hold" grpId="1" nodeType="withEffect">
                                  <p:stCondLst>
                                    <p:cond delay="0"/>
                                  </p:stCondLst>
                                  <p:childTnLst>
                                    <p:animEffect transition="out" filter="randombar(horizontal)">
                                      <p:cBhvr>
                                        <p:cTn id="171" dur="500"/>
                                        <p:tgtEl>
                                          <p:spTgt spid="29"/>
                                        </p:tgtEl>
                                      </p:cBhvr>
                                    </p:animEffect>
                                    <p:set>
                                      <p:cBhvr>
                                        <p:cTn id="172" dur="1" fill="hold">
                                          <p:stCondLst>
                                            <p:cond delay="499"/>
                                          </p:stCondLst>
                                        </p:cTn>
                                        <p:tgtEl>
                                          <p:spTgt spid="29"/>
                                        </p:tgtEl>
                                        <p:attrNameLst>
                                          <p:attrName>style.visibility</p:attrName>
                                        </p:attrNameLst>
                                      </p:cBhvr>
                                      <p:to>
                                        <p:strVal val="hidden"/>
                                      </p:to>
                                    </p:set>
                                  </p:childTnLst>
                                </p:cTn>
                              </p:par>
                              <p:par>
                                <p:cTn id="173" presetID="14" presetClass="exit" presetSubtype="10" fill="hold" grpId="1" nodeType="withEffect">
                                  <p:stCondLst>
                                    <p:cond delay="0"/>
                                  </p:stCondLst>
                                  <p:childTnLst>
                                    <p:animEffect transition="out" filter="randombar(horizontal)">
                                      <p:cBhvr>
                                        <p:cTn id="174" dur="500"/>
                                        <p:tgtEl>
                                          <p:spTgt spid="30"/>
                                        </p:tgtEl>
                                      </p:cBhvr>
                                    </p:animEffect>
                                    <p:set>
                                      <p:cBhvr>
                                        <p:cTn id="175" dur="1" fill="hold">
                                          <p:stCondLst>
                                            <p:cond delay="499"/>
                                          </p:stCondLst>
                                        </p:cTn>
                                        <p:tgtEl>
                                          <p:spTgt spid="30"/>
                                        </p:tgtEl>
                                        <p:attrNameLst>
                                          <p:attrName>style.visibility</p:attrName>
                                        </p:attrNameLst>
                                      </p:cBhvr>
                                      <p:to>
                                        <p:strVal val="hidden"/>
                                      </p:to>
                                    </p:set>
                                  </p:childTnLst>
                                </p:cTn>
                              </p:par>
                              <p:par>
                                <p:cTn id="176" presetID="14" presetClass="exit" presetSubtype="10" fill="hold" grpId="1" nodeType="withEffect">
                                  <p:stCondLst>
                                    <p:cond delay="0"/>
                                  </p:stCondLst>
                                  <p:childTnLst>
                                    <p:animEffect transition="out" filter="randombar(horizontal)">
                                      <p:cBhvr>
                                        <p:cTn id="177" dur="500"/>
                                        <p:tgtEl>
                                          <p:spTgt spid="31"/>
                                        </p:tgtEl>
                                      </p:cBhvr>
                                    </p:animEffect>
                                    <p:set>
                                      <p:cBhvr>
                                        <p:cTn id="178" dur="1" fill="hold">
                                          <p:stCondLst>
                                            <p:cond delay="499"/>
                                          </p:stCondLst>
                                        </p:cTn>
                                        <p:tgtEl>
                                          <p:spTgt spid="31"/>
                                        </p:tgtEl>
                                        <p:attrNameLst>
                                          <p:attrName>style.visibility</p:attrName>
                                        </p:attrNameLst>
                                      </p:cBhvr>
                                      <p:to>
                                        <p:strVal val="hidden"/>
                                      </p:to>
                                    </p:set>
                                  </p:childTnLst>
                                </p:cTn>
                              </p:par>
                              <p:par>
                                <p:cTn id="179" presetID="14" presetClass="exit" presetSubtype="10" fill="hold" grpId="1" nodeType="withEffect">
                                  <p:stCondLst>
                                    <p:cond delay="0"/>
                                  </p:stCondLst>
                                  <p:childTnLst>
                                    <p:animEffect transition="out" filter="randombar(horizontal)">
                                      <p:cBhvr>
                                        <p:cTn id="180" dur="500"/>
                                        <p:tgtEl>
                                          <p:spTgt spid="32"/>
                                        </p:tgtEl>
                                      </p:cBhvr>
                                    </p:animEffect>
                                    <p:set>
                                      <p:cBhvr>
                                        <p:cTn id="181" dur="1" fill="hold">
                                          <p:stCondLst>
                                            <p:cond delay="499"/>
                                          </p:stCondLst>
                                        </p:cTn>
                                        <p:tgtEl>
                                          <p:spTgt spid="32"/>
                                        </p:tgtEl>
                                        <p:attrNameLst>
                                          <p:attrName>style.visibility</p:attrName>
                                        </p:attrNameLst>
                                      </p:cBhvr>
                                      <p:to>
                                        <p:strVal val="hidden"/>
                                      </p:to>
                                    </p:set>
                                  </p:childTnLst>
                                </p:cTn>
                              </p:par>
                              <p:par>
                                <p:cTn id="182" presetID="14" presetClass="exit" presetSubtype="10" fill="hold" grpId="1" nodeType="withEffect">
                                  <p:stCondLst>
                                    <p:cond delay="0"/>
                                  </p:stCondLst>
                                  <p:childTnLst>
                                    <p:animEffect transition="out" filter="randombar(horizontal)">
                                      <p:cBhvr>
                                        <p:cTn id="183" dur="500"/>
                                        <p:tgtEl>
                                          <p:spTgt spid="33"/>
                                        </p:tgtEl>
                                      </p:cBhvr>
                                    </p:animEffect>
                                    <p:set>
                                      <p:cBhvr>
                                        <p:cTn id="184" dur="1" fill="hold">
                                          <p:stCondLst>
                                            <p:cond delay="499"/>
                                          </p:stCondLst>
                                        </p:cTn>
                                        <p:tgtEl>
                                          <p:spTgt spid="33"/>
                                        </p:tgtEl>
                                        <p:attrNameLst>
                                          <p:attrName>style.visibility</p:attrName>
                                        </p:attrNameLst>
                                      </p:cBhvr>
                                      <p:to>
                                        <p:strVal val="hidden"/>
                                      </p:to>
                                    </p:set>
                                  </p:childTnLst>
                                </p:cTn>
                              </p:par>
                              <p:par>
                                <p:cTn id="185" presetID="14" presetClass="exit" presetSubtype="10" fill="hold" grpId="1" nodeType="withEffect">
                                  <p:stCondLst>
                                    <p:cond delay="0"/>
                                  </p:stCondLst>
                                  <p:childTnLst>
                                    <p:animEffect transition="out" filter="randombar(horizontal)">
                                      <p:cBhvr>
                                        <p:cTn id="186" dur="500"/>
                                        <p:tgtEl>
                                          <p:spTgt spid="34"/>
                                        </p:tgtEl>
                                      </p:cBhvr>
                                    </p:animEffect>
                                    <p:set>
                                      <p:cBhvr>
                                        <p:cTn id="187" dur="1" fill="hold">
                                          <p:stCondLst>
                                            <p:cond delay="499"/>
                                          </p:stCondLst>
                                        </p:cTn>
                                        <p:tgtEl>
                                          <p:spTgt spid="34"/>
                                        </p:tgtEl>
                                        <p:attrNameLst>
                                          <p:attrName>style.visibility</p:attrName>
                                        </p:attrNameLst>
                                      </p:cBhvr>
                                      <p:to>
                                        <p:strVal val="hidden"/>
                                      </p:to>
                                    </p:set>
                                  </p:childTnLst>
                                </p:cTn>
                              </p:par>
                            </p:childTnLst>
                          </p:cTn>
                        </p:par>
                        <p:par>
                          <p:cTn id="188" fill="hold">
                            <p:stCondLst>
                              <p:cond delay="2000"/>
                            </p:stCondLst>
                            <p:childTnLst>
                              <p:par>
                                <p:cTn id="189" presetID="14" presetClass="entr" presetSubtype="10" fill="hold" grpId="0" nodeType="afterEffect">
                                  <p:stCondLst>
                                    <p:cond delay="0"/>
                                  </p:stCondLst>
                                  <p:childTnLst>
                                    <p:set>
                                      <p:cBhvr>
                                        <p:cTn id="190" dur="1" fill="hold">
                                          <p:stCondLst>
                                            <p:cond delay="0"/>
                                          </p:stCondLst>
                                        </p:cTn>
                                        <p:tgtEl>
                                          <p:spTgt spid="35"/>
                                        </p:tgtEl>
                                        <p:attrNameLst>
                                          <p:attrName>style.visibility</p:attrName>
                                        </p:attrNameLst>
                                      </p:cBhvr>
                                      <p:to>
                                        <p:strVal val="visible"/>
                                      </p:to>
                                    </p:set>
                                    <p:animEffect transition="in" filter="randombar(horizontal)">
                                      <p:cBhvr>
                                        <p:cTn id="191" dur="500"/>
                                        <p:tgtEl>
                                          <p:spTgt spid="35"/>
                                        </p:tgtEl>
                                      </p:cBhvr>
                                    </p:animEffect>
                                  </p:childTnLst>
                                </p:cTn>
                              </p:par>
                              <p:par>
                                <p:cTn id="192" presetID="14" presetClass="entr" presetSubtype="10" fill="hold" grpId="0" nodeType="withEffect">
                                  <p:stCondLst>
                                    <p:cond delay="0"/>
                                  </p:stCondLst>
                                  <p:childTnLst>
                                    <p:set>
                                      <p:cBhvr>
                                        <p:cTn id="193" dur="1" fill="hold">
                                          <p:stCondLst>
                                            <p:cond delay="0"/>
                                          </p:stCondLst>
                                        </p:cTn>
                                        <p:tgtEl>
                                          <p:spTgt spid="36"/>
                                        </p:tgtEl>
                                        <p:attrNameLst>
                                          <p:attrName>style.visibility</p:attrName>
                                        </p:attrNameLst>
                                      </p:cBhvr>
                                      <p:to>
                                        <p:strVal val="visible"/>
                                      </p:to>
                                    </p:set>
                                    <p:animEffect transition="in" filter="randombar(horizontal)">
                                      <p:cBhvr>
                                        <p:cTn id="194" dur="500"/>
                                        <p:tgtEl>
                                          <p:spTgt spid="36"/>
                                        </p:tgtEl>
                                      </p:cBhvr>
                                    </p:animEffect>
                                  </p:childTnLst>
                                </p:cTn>
                              </p:par>
                              <p:par>
                                <p:cTn id="195" presetID="14" presetClass="entr" presetSubtype="10" fill="hold" grpId="0" nodeType="withEffect">
                                  <p:stCondLst>
                                    <p:cond delay="0"/>
                                  </p:stCondLst>
                                  <p:childTnLst>
                                    <p:set>
                                      <p:cBhvr>
                                        <p:cTn id="196" dur="1" fill="hold">
                                          <p:stCondLst>
                                            <p:cond delay="0"/>
                                          </p:stCondLst>
                                        </p:cTn>
                                        <p:tgtEl>
                                          <p:spTgt spid="37"/>
                                        </p:tgtEl>
                                        <p:attrNameLst>
                                          <p:attrName>style.visibility</p:attrName>
                                        </p:attrNameLst>
                                      </p:cBhvr>
                                      <p:to>
                                        <p:strVal val="visible"/>
                                      </p:to>
                                    </p:set>
                                    <p:animEffect transition="in" filter="randombar(horizontal)">
                                      <p:cBhvr>
                                        <p:cTn id="197" dur="500"/>
                                        <p:tgtEl>
                                          <p:spTgt spid="37"/>
                                        </p:tgtEl>
                                      </p:cBhvr>
                                    </p:animEffect>
                                  </p:childTnLst>
                                </p:cTn>
                              </p:par>
                              <p:par>
                                <p:cTn id="198" presetID="14" presetClass="entr" presetSubtype="10" fill="hold" grpId="0" nodeType="withEffect">
                                  <p:stCondLst>
                                    <p:cond delay="0"/>
                                  </p:stCondLst>
                                  <p:childTnLst>
                                    <p:set>
                                      <p:cBhvr>
                                        <p:cTn id="199" dur="1" fill="hold">
                                          <p:stCondLst>
                                            <p:cond delay="0"/>
                                          </p:stCondLst>
                                        </p:cTn>
                                        <p:tgtEl>
                                          <p:spTgt spid="38"/>
                                        </p:tgtEl>
                                        <p:attrNameLst>
                                          <p:attrName>style.visibility</p:attrName>
                                        </p:attrNameLst>
                                      </p:cBhvr>
                                      <p:to>
                                        <p:strVal val="visible"/>
                                      </p:to>
                                    </p:set>
                                    <p:animEffect transition="in" filter="randombar(horizontal)">
                                      <p:cBhvr>
                                        <p:cTn id="200" dur="500"/>
                                        <p:tgtEl>
                                          <p:spTgt spid="38"/>
                                        </p:tgtEl>
                                      </p:cBhvr>
                                    </p:animEffect>
                                  </p:childTnLst>
                                </p:cTn>
                              </p:par>
                              <p:par>
                                <p:cTn id="201" presetID="14" presetClass="entr" presetSubtype="10" fill="hold" grpId="0" nodeType="withEffect">
                                  <p:stCondLst>
                                    <p:cond delay="0"/>
                                  </p:stCondLst>
                                  <p:childTnLst>
                                    <p:set>
                                      <p:cBhvr>
                                        <p:cTn id="202" dur="1" fill="hold">
                                          <p:stCondLst>
                                            <p:cond delay="0"/>
                                          </p:stCondLst>
                                        </p:cTn>
                                        <p:tgtEl>
                                          <p:spTgt spid="39"/>
                                        </p:tgtEl>
                                        <p:attrNameLst>
                                          <p:attrName>style.visibility</p:attrName>
                                        </p:attrNameLst>
                                      </p:cBhvr>
                                      <p:to>
                                        <p:strVal val="visible"/>
                                      </p:to>
                                    </p:set>
                                    <p:animEffect transition="in" filter="randombar(horizontal)">
                                      <p:cBhvr>
                                        <p:cTn id="203" dur="500"/>
                                        <p:tgtEl>
                                          <p:spTgt spid="39"/>
                                        </p:tgtEl>
                                      </p:cBhvr>
                                    </p:animEffect>
                                  </p:childTnLst>
                                </p:cTn>
                              </p:par>
                            </p:childTnLst>
                          </p:cTn>
                        </p:par>
                        <p:par>
                          <p:cTn id="204" fill="hold">
                            <p:stCondLst>
                              <p:cond delay="2500"/>
                            </p:stCondLst>
                            <p:childTnLst>
                              <p:par>
                                <p:cTn id="205" presetID="14" presetClass="exit" presetSubtype="10" fill="hold" grpId="1" nodeType="afterEffect">
                                  <p:stCondLst>
                                    <p:cond delay="0"/>
                                  </p:stCondLst>
                                  <p:childTnLst>
                                    <p:animEffect transition="out" filter="randombar(horizontal)">
                                      <p:cBhvr>
                                        <p:cTn id="206" dur="500"/>
                                        <p:tgtEl>
                                          <p:spTgt spid="35"/>
                                        </p:tgtEl>
                                      </p:cBhvr>
                                    </p:animEffect>
                                    <p:set>
                                      <p:cBhvr>
                                        <p:cTn id="207" dur="1" fill="hold">
                                          <p:stCondLst>
                                            <p:cond delay="499"/>
                                          </p:stCondLst>
                                        </p:cTn>
                                        <p:tgtEl>
                                          <p:spTgt spid="35"/>
                                        </p:tgtEl>
                                        <p:attrNameLst>
                                          <p:attrName>style.visibility</p:attrName>
                                        </p:attrNameLst>
                                      </p:cBhvr>
                                      <p:to>
                                        <p:strVal val="hidden"/>
                                      </p:to>
                                    </p:set>
                                  </p:childTnLst>
                                </p:cTn>
                              </p:par>
                              <p:par>
                                <p:cTn id="208" presetID="14" presetClass="exit" presetSubtype="10" fill="hold" grpId="1" nodeType="withEffect">
                                  <p:stCondLst>
                                    <p:cond delay="0"/>
                                  </p:stCondLst>
                                  <p:childTnLst>
                                    <p:animEffect transition="out" filter="randombar(horizontal)">
                                      <p:cBhvr>
                                        <p:cTn id="209" dur="500"/>
                                        <p:tgtEl>
                                          <p:spTgt spid="36"/>
                                        </p:tgtEl>
                                      </p:cBhvr>
                                    </p:animEffect>
                                    <p:set>
                                      <p:cBhvr>
                                        <p:cTn id="210" dur="1" fill="hold">
                                          <p:stCondLst>
                                            <p:cond delay="499"/>
                                          </p:stCondLst>
                                        </p:cTn>
                                        <p:tgtEl>
                                          <p:spTgt spid="36"/>
                                        </p:tgtEl>
                                        <p:attrNameLst>
                                          <p:attrName>style.visibility</p:attrName>
                                        </p:attrNameLst>
                                      </p:cBhvr>
                                      <p:to>
                                        <p:strVal val="hidden"/>
                                      </p:to>
                                    </p:set>
                                  </p:childTnLst>
                                </p:cTn>
                              </p:par>
                              <p:par>
                                <p:cTn id="211" presetID="14" presetClass="exit" presetSubtype="10" fill="hold" grpId="1" nodeType="withEffect">
                                  <p:stCondLst>
                                    <p:cond delay="0"/>
                                  </p:stCondLst>
                                  <p:childTnLst>
                                    <p:animEffect transition="out" filter="randombar(horizontal)">
                                      <p:cBhvr>
                                        <p:cTn id="212" dur="500"/>
                                        <p:tgtEl>
                                          <p:spTgt spid="37"/>
                                        </p:tgtEl>
                                      </p:cBhvr>
                                    </p:animEffect>
                                    <p:set>
                                      <p:cBhvr>
                                        <p:cTn id="213" dur="1" fill="hold">
                                          <p:stCondLst>
                                            <p:cond delay="499"/>
                                          </p:stCondLst>
                                        </p:cTn>
                                        <p:tgtEl>
                                          <p:spTgt spid="37"/>
                                        </p:tgtEl>
                                        <p:attrNameLst>
                                          <p:attrName>style.visibility</p:attrName>
                                        </p:attrNameLst>
                                      </p:cBhvr>
                                      <p:to>
                                        <p:strVal val="hidden"/>
                                      </p:to>
                                    </p:set>
                                  </p:childTnLst>
                                </p:cTn>
                              </p:par>
                              <p:par>
                                <p:cTn id="214" presetID="14" presetClass="exit" presetSubtype="10" fill="hold" grpId="1" nodeType="withEffect">
                                  <p:stCondLst>
                                    <p:cond delay="0"/>
                                  </p:stCondLst>
                                  <p:childTnLst>
                                    <p:animEffect transition="out" filter="randombar(horizontal)">
                                      <p:cBhvr>
                                        <p:cTn id="215" dur="500"/>
                                        <p:tgtEl>
                                          <p:spTgt spid="38"/>
                                        </p:tgtEl>
                                      </p:cBhvr>
                                    </p:animEffect>
                                    <p:set>
                                      <p:cBhvr>
                                        <p:cTn id="216" dur="1" fill="hold">
                                          <p:stCondLst>
                                            <p:cond delay="499"/>
                                          </p:stCondLst>
                                        </p:cTn>
                                        <p:tgtEl>
                                          <p:spTgt spid="38"/>
                                        </p:tgtEl>
                                        <p:attrNameLst>
                                          <p:attrName>style.visibility</p:attrName>
                                        </p:attrNameLst>
                                      </p:cBhvr>
                                      <p:to>
                                        <p:strVal val="hidden"/>
                                      </p:to>
                                    </p:set>
                                  </p:childTnLst>
                                </p:cTn>
                              </p:par>
                              <p:par>
                                <p:cTn id="217" presetID="14" presetClass="exit" presetSubtype="10" fill="hold" grpId="1" nodeType="withEffect">
                                  <p:stCondLst>
                                    <p:cond delay="0"/>
                                  </p:stCondLst>
                                  <p:childTnLst>
                                    <p:animEffect transition="out" filter="randombar(horizontal)">
                                      <p:cBhvr>
                                        <p:cTn id="218" dur="500"/>
                                        <p:tgtEl>
                                          <p:spTgt spid="39"/>
                                        </p:tgtEl>
                                      </p:cBhvr>
                                    </p:animEffect>
                                    <p:set>
                                      <p:cBhvr>
                                        <p:cTn id="219" dur="1" fill="hold">
                                          <p:stCondLst>
                                            <p:cond delay="499"/>
                                          </p:stCondLst>
                                        </p:cTn>
                                        <p:tgtEl>
                                          <p:spTgt spid="39"/>
                                        </p:tgtEl>
                                        <p:attrNameLst>
                                          <p:attrName>style.visibility</p:attrName>
                                        </p:attrNameLst>
                                      </p:cBhvr>
                                      <p:to>
                                        <p:strVal val="hidden"/>
                                      </p:to>
                                    </p:set>
                                  </p:childTnLst>
                                </p:cTn>
                              </p:par>
                            </p:childTnLst>
                          </p:cTn>
                        </p:par>
                        <p:par>
                          <p:cTn id="220" fill="hold">
                            <p:stCondLst>
                              <p:cond delay="3000"/>
                            </p:stCondLst>
                            <p:childTnLst>
                              <p:par>
                                <p:cTn id="221" presetID="14" presetClass="entr" presetSubtype="10" fill="hold" grpId="0" nodeType="afterEffect">
                                  <p:stCondLst>
                                    <p:cond delay="0"/>
                                  </p:stCondLst>
                                  <p:childTnLst>
                                    <p:set>
                                      <p:cBhvr>
                                        <p:cTn id="222" dur="1" fill="hold">
                                          <p:stCondLst>
                                            <p:cond delay="0"/>
                                          </p:stCondLst>
                                        </p:cTn>
                                        <p:tgtEl>
                                          <p:spTgt spid="40"/>
                                        </p:tgtEl>
                                        <p:attrNameLst>
                                          <p:attrName>style.visibility</p:attrName>
                                        </p:attrNameLst>
                                      </p:cBhvr>
                                      <p:to>
                                        <p:strVal val="visible"/>
                                      </p:to>
                                    </p:set>
                                    <p:animEffect transition="in" filter="randombar(horizontal)">
                                      <p:cBhvr>
                                        <p:cTn id="2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204216" y="165137"/>
            <a:ext cx="6520491" cy="1152417"/>
          </a:xfrm>
        </p:spPr>
        <p:txBody>
          <a:bodyPr anchor="b">
            <a:normAutofit/>
          </a:bodyPr>
          <a:lstStyle/>
          <a:p>
            <a:r>
              <a:rPr lang="en-US" dirty="0">
                <a:latin typeface="Aharoni" panose="02010803020104030203" pitchFamily="2" charset="-79"/>
                <a:cs typeface="Aharoni" panose="02010803020104030203" pitchFamily="2" charset="-79"/>
              </a:rPr>
              <a:t>Methods - Layers</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366776" y="1655064"/>
            <a:ext cx="4818888" cy="3547872"/>
          </a:xfrm>
        </p:spPr>
        <p:txBody>
          <a:bodyPr anchor="t">
            <a:normAutofit/>
          </a:bodyPr>
          <a:lstStyle/>
          <a:p>
            <a:pPr marL="0" indent="0">
              <a:buNone/>
            </a:pPr>
            <a:r>
              <a:rPr lang="en-US" sz="1800" b="1" i="0" dirty="0">
                <a:effectLst/>
                <a:latin typeface="Söhne"/>
              </a:rPr>
              <a:t>GlobalMaxPooling1D Layer</a:t>
            </a:r>
            <a:r>
              <a:rPr lang="en-US" sz="1800" b="0" i="0" dirty="0">
                <a:effectLst/>
                <a:latin typeface="Söhne"/>
              </a:rPr>
              <a:t>:</a:t>
            </a:r>
          </a:p>
          <a:p>
            <a:pPr lvl="1"/>
            <a:endParaRPr lang="en-US" sz="1800" b="0" i="0" dirty="0">
              <a:effectLst/>
              <a:latin typeface="Söhne"/>
            </a:endParaRPr>
          </a:p>
          <a:p>
            <a:pPr lvl="1"/>
            <a:r>
              <a:rPr lang="en-US" sz="1800" b="0" i="0" dirty="0">
                <a:effectLst/>
                <a:latin typeface="Söhne"/>
              </a:rPr>
              <a:t>The GlobalMaxPooling1D layer applies max pooling along the </a:t>
            </a:r>
            <a:r>
              <a:rPr lang="en-US" sz="1800" dirty="0">
                <a:latin typeface="Söhne"/>
              </a:rPr>
              <a:t>loci</a:t>
            </a:r>
            <a:r>
              <a:rPr lang="en-US" sz="1800" b="0" i="0" dirty="0">
                <a:effectLst/>
                <a:latin typeface="Söhne"/>
              </a:rPr>
              <a:t> dimension (1D) of the input sequences.</a:t>
            </a:r>
          </a:p>
        </p:txBody>
      </p:sp>
      <p:pic>
        <p:nvPicPr>
          <p:cNvPr id="2050" name="Picture 2" descr="The difference of max-pooling and global max-pooling.">
            <a:extLst>
              <a:ext uri="{FF2B5EF4-FFF2-40B4-BE49-F238E27FC236}">
                <a16:creationId xmlns:a16="http://schemas.microsoft.com/office/drawing/2014/main" id="{8967EC88-9C50-076F-D3BC-7EE760E5DB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631"/>
          <a:stretch/>
        </p:blipFill>
        <p:spPr bwMode="auto">
          <a:xfrm>
            <a:off x="5716401" y="1778000"/>
            <a:ext cx="6008813" cy="362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431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612649" y="748944"/>
            <a:ext cx="6986015" cy="1008845"/>
          </a:xfrm>
        </p:spPr>
        <p:txBody>
          <a:bodyPr anchor="b">
            <a:normAutofit/>
          </a:bodyPr>
          <a:lstStyle/>
          <a:p>
            <a:r>
              <a:rPr lang="en-US" dirty="0">
                <a:latin typeface="Aharoni" panose="02010803020104030203" pitchFamily="2" charset="-79"/>
                <a:cs typeface="Aharoni" panose="02010803020104030203" pitchFamily="2" charset="-79"/>
              </a:rPr>
              <a:t>Methods - Optimization</a:t>
            </a:r>
          </a:p>
        </p:txBody>
      </p:sp>
      <p:pic>
        <p:nvPicPr>
          <p:cNvPr id="8" name="Picture 7" descr="A black and white symbol&#10;&#10;Description automatically generated">
            <a:extLst>
              <a:ext uri="{FF2B5EF4-FFF2-40B4-BE49-F238E27FC236}">
                <a16:creationId xmlns:a16="http://schemas.microsoft.com/office/drawing/2014/main" id="{67FF346B-953B-E4BB-46ED-3DEDF1947AE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52868" y="3255810"/>
            <a:ext cx="3532036" cy="971309"/>
          </a:xfrm>
          <a:prstGeom prst="rect">
            <a:avLst/>
          </a:prstGeom>
        </p:spPr>
      </p:pic>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612648" y="2504819"/>
            <a:ext cx="6986016" cy="2787617"/>
          </a:xfrm>
        </p:spPr>
        <p:txBody>
          <a:bodyPr>
            <a:normAutofit/>
          </a:bodyPr>
          <a:lstStyle/>
          <a:p>
            <a:pPr marL="0" indent="0">
              <a:buNone/>
            </a:pPr>
            <a:r>
              <a:rPr lang="en-US" sz="2200" b="1" dirty="0">
                <a:latin typeface="Söhne"/>
              </a:rPr>
              <a:t>Optimizer “Adam” </a:t>
            </a:r>
            <a:r>
              <a:rPr lang="en-US" sz="2200" dirty="0">
                <a:latin typeface="Söhne"/>
              </a:rPr>
              <a:t>with learning rate 0.001</a:t>
            </a:r>
          </a:p>
          <a:p>
            <a:pPr marL="0" indent="0">
              <a:buNone/>
            </a:pPr>
            <a:endParaRPr lang="en-US" sz="2200" dirty="0">
              <a:latin typeface="Söhne"/>
            </a:endParaRPr>
          </a:p>
          <a:p>
            <a:pPr marL="0" indent="0">
              <a:buNone/>
            </a:pPr>
            <a:r>
              <a:rPr lang="en-US" sz="2200" b="1" dirty="0">
                <a:latin typeface="Söhne"/>
              </a:rPr>
              <a:t>loss function - </a:t>
            </a:r>
            <a:r>
              <a:rPr lang="en-US" sz="2200" b="1" dirty="0" err="1">
                <a:latin typeface="Söhne"/>
              </a:rPr>
              <a:t>Binary_Crossentropy</a:t>
            </a:r>
            <a:r>
              <a:rPr lang="en-US" sz="2200" b="1" dirty="0">
                <a:latin typeface="Söhne"/>
              </a:rPr>
              <a:t> </a:t>
            </a:r>
            <a:r>
              <a:rPr lang="en-US" sz="2200" dirty="0">
                <a:latin typeface="Söhne"/>
              </a:rPr>
              <a:t>– for binary </a:t>
            </a:r>
          </a:p>
          <a:p>
            <a:pPr marL="0" indent="0">
              <a:buNone/>
            </a:pPr>
            <a:r>
              <a:rPr lang="en-US" sz="2200" dirty="0">
                <a:latin typeface="Söhne"/>
              </a:rPr>
              <a:t>(Prion\Not Prion) selection</a:t>
            </a:r>
          </a:p>
          <a:p>
            <a:pPr marL="0" indent="0">
              <a:buNone/>
            </a:pPr>
            <a:endParaRPr lang="en-US" sz="2200" dirty="0">
              <a:latin typeface="Söhne"/>
            </a:endParaRPr>
          </a:p>
          <a:p>
            <a:pPr marL="0" indent="0">
              <a:buNone/>
            </a:pPr>
            <a:r>
              <a:rPr lang="en-US" sz="2200" dirty="0">
                <a:latin typeface="Söhne"/>
              </a:rPr>
              <a:t>Using </a:t>
            </a:r>
            <a:r>
              <a:rPr lang="en-US" sz="2200" b="1" dirty="0">
                <a:latin typeface="Söhne"/>
              </a:rPr>
              <a:t>early stopping </a:t>
            </a:r>
            <a:r>
              <a:rPr lang="en-US" sz="2200" dirty="0">
                <a:latin typeface="Söhne"/>
              </a:rPr>
              <a:t>in order to avoid overfitting</a:t>
            </a:r>
          </a:p>
          <a:p>
            <a:pPr marL="0" indent="0">
              <a:buNone/>
            </a:pPr>
            <a:endParaRPr lang="en-US" sz="2200" dirty="0">
              <a:latin typeface="Söhne"/>
            </a:endParaRPr>
          </a:p>
          <a:p>
            <a:pPr marL="0" indent="0">
              <a:buNone/>
            </a:pPr>
            <a:endParaRPr lang="en-US" sz="2200" i="0" dirty="0">
              <a:effectLst/>
              <a:latin typeface="Söhne"/>
            </a:endParaRPr>
          </a:p>
          <a:p>
            <a:pPr marL="0" indent="0">
              <a:buNone/>
            </a:pPr>
            <a:endParaRPr lang="en-US" sz="2200" dirty="0"/>
          </a:p>
        </p:txBody>
      </p:sp>
      <p:pic>
        <p:nvPicPr>
          <p:cNvPr id="5" name="Picture 4" descr="A person in a suit and tie&#10;&#10;Description automatically generated">
            <a:extLst>
              <a:ext uri="{FF2B5EF4-FFF2-40B4-BE49-F238E27FC236}">
                <a16:creationId xmlns:a16="http://schemas.microsoft.com/office/drawing/2014/main" id="{5AC27E9D-5B28-C476-7D8D-E7F96FE3EFC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3801926" y="-764632"/>
            <a:ext cx="801404" cy="1101586"/>
          </a:xfrm>
          <a:prstGeom prst="rect">
            <a:avLst/>
          </a:prstGeom>
        </p:spPr>
      </p:pic>
      <p:pic>
        <p:nvPicPr>
          <p:cNvPr id="11" name="Picture 10" descr="A diagram of a training set accuracy&#10;&#10;Description automatically generated">
            <a:extLst>
              <a:ext uri="{FF2B5EF4-FFF2-40B4-BE49-F238E27FC236}">
                <a16:creationId xmlns:a16="http://schemas.microsoft.com/office/drawing/2014/main" id="{C3FC159C-B9CF-0FB6-54F3-6326301E678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658643" y="4978111"/>
            <a:ext cx="3530309" cy="1879889"/>
          </a:xfrm>
          <a:prstGeom prst="rect">
            <a:avLst/>
          </a:prstGeom>
        </p:spPr>
      </p:pic>
      <p:pic>
        <p:nvPicPr>
          <p:cNvPr id="4098" name="Picture 2" descr="Happy Tonight Show GIF by The Tonight Show Starring Jimmy Fallon">
            <a:extLst>
              <a:ext uri="{FF2B5EF4-FFF2-40B4-BE49-F238E27FC236}">
                <a16:creationId xmlns:a16="http://schemas.microsoft.com/office/drawing/2014/main" id="{C5E65550-C3B8-491B-515B-F022C9319A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55828" y="624930"/>
            <a:ext cx="2296048" cy="187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82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8952-2A5F-9E42-A3AF-2BA6C429B57E}"/>
              </a:ext>
            </a:extLst>
          </p:cNvPr>
          <p:cNvSpPr>
            <a:spLocks noGrp="1"/>
          </p:cNvSpPr>
          <p:nvPr>
            <p:ph type="title"/>
          </p:nvPr>
        </p:nvSpPr>
        <p:spPr>
          <a:xfrm>
            <a:off x="572493" y="638988"/>
            <a:ext cx="11018520" cy="1005442"/>
          </a:xfrm>
        </p:spPr>
        <p:txBody>
          <a:bodyPr anchor="b">
            <a:normAutofit/>
          </a:bodyPr>
          <a:lstStyle/>
          <a:p>
            <a:r>
              <a:rPr lang="en-US" dirty="0">
                <a:latin typeface="Aharoni" panose="02010803020104030203" pitchFamily="2" charset="-79"/>
                <a:cs typeface="Aharoni" panose="02010803020104030203" pitchFamily="2" charset="-79"/>
              </a:rPr>
              <a:t>Methods - Optimization</a:t>
            </a:r>
          </a:p>
        </p:txBody>
      </p:sp>
      <p:sp>
        <p:nvSpPr>
          <p:cNvPr id="3" name="Content Placeholder 2">
            <a:extLst>
              <a:ext uri="{FF2B5EF4-FFF2-40B4-BE49-F238E27FC236}">
                <a16:creationId xmlns:a16="http://schemas.microsoft.com/office/drawing/2014/main" id="{99583B93-C43B-5E88-C880-2BB6470A2349}"/>
              </a:ext>
            </a:extLst>
          </p:cNvPr>
          <p:cNvSpPr>
            <a:spLocks noGrp="1"/>
          </p:cNvSpPr>
          <p:nvPr>
            <p:ph idx="1"/>
          </p:nvPr>
        </p:nvSpPr>
        <p:spPr>
          <a:xfrm>
            <a:off x="572493" y="1832131"/>
            <a:ext cx="5350787" cy="4358357"/>
          </a:xfrm>
        </p:spPr>
        <p:txBody>
          <a:bodyPr anchor="t">
            <a:normAutofit/>
          </a:bodyPr>
          <a:lstStyle/>
          <a:p>
            <a:pPr marL="0" indent="0">
              <a:buNone/>
            </a:pPr>
            <a:r>
              <a:rPr lang="en-US" sz="2200" b="1" i="0" dirty="0">
                <a:effectLst/>
                <a:latin typeface="Söhne"/>
              </a:rPr>
              <a:t>Grid Search o</a:t>
            </a:r>
            <a:r>
              <a:rPr lang="en-US" sz="2200" b="1" dirty="0">
                <a:latin typeface="Söhne"/>
              </a:rPr>
              <a:t>ptimization of kernel size and number of filters:</a:t>
            </a:r>
            <a:br>
              <a:rPr lang="en-US" sz="2200" b="1" dirty="0">
                <a:latin typeface="Söhne"/>
              </a:rPr>
            </a:br>
            <a:endParaRPr lang="en-US" sz="2200" b="1" dirty="0">
              <a:latin typeface="Söhne"/>
            </a:endParaRPr>
          </a:p>
          <a:p>
            <a:pPr marL="0" indent="0">
              <a:buNone/>
            </a:pPr>
            <a:r>
              <a:rPr lang="en-US" sz="2200" dirty="0">
                <a:latin typeface="Söhne"/>
              </a:rPr>
              <a:t>we ran a simple grid search of different number of kernels and filters to find the optimal configuration based on our chosen matric – </a:t>
            </a:r>
            <a:r>
              <a:rPr lang="en-US" sz="2200" b="1" dirty="0">
                <a:latin typeface="Söhne"/>
              </a:rPr>
              <a:t>accuracy</a:t>
            </a:r>
            <a:endParaRPr lang="en-US" sz="2200" dirty="0"/>
          </a:p>
          <a:p>
            <a:endParaRPr lang="en-US" sz="2200" dirty="0"/>
          </a:p>
        </p:txBody>
      </p:sp>
      <p:pic>
        <p:nvPicPr>
          <p:cNvPr id="5122" name="Picture 2" descr="Grid search - Statistics for Machine Learning [Book]">
            <a:extLst>
              <a:ext uri="{FF2B5EF4-FFF2-40B4-BE49-F238E27FC236}">
                <a16:creationId xmlns:a16="http://schemas.microsoft.com/office/drawing/2014/main" id="{D8D91424-90AA-E192-811A-9C791561CE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8" t="10478" r="16455" b="29149"/>
          <a:stretch/>
        </p:blipFill>
        <p:spPr bwMode="auto">
          <a:xfrm>
            <a:off x="6776720" y="2111790"/>
            <a:ext cx="5593302" cy="3509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ccuracy prediction formula">
            <a:extLst>
              <a:ext uri="{FF2B5EF4-FFF2-40B4-BE49-F238E27FC236}">
                <a16:creationId xmlns:a16="http://schemas.microsoft.com/office/drawing/2014/main" id="{063FADCC-249A-5830-0054-7AF73FE326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94" t="35744" r="13972" b="29938"/>
          <a:stretch/>
        </p:blipFill>
        <p:spPr bwMode="auto">
          <a:xfrm>
            <a:off x="904240" y="4949012"/>
            <a:ext cx="3962400" cy="9550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hicken looking GIF">
            <a:extLst>
              <a:ext uri="{FF2B5EF4-FFF2-40B4-BE49-F238E27FC236}">
                <a16:creationId xmlns:a16="http://schemas.microsoft.com/office/drawing/2014/main" id="{89777652-7543-BBEA-2889-8E23C8359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6087" y="4113310"/>
            <a:ext cx="1193143" cy="119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60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183 0.01226 L 0.00183 0.01226 L 0.03269 0.00787 C 0.03803 0.00717 0.04336 0.00763 0.04857 0.00648 C 0.05196 0.00555 0.05521 0.003 0.0586 0.00185 C 0.06732 -0.00093 0.07188 -0.00093 0.08021 -0.00255 C 0.08633 -0.00371 0.09232 -0.00556 0.09857 -0.00695 C 0.10105 -0.00764 0.10352 -0.00764 0.10599 -0.00834 C 0.10886 -0.00926 0.11159 -0.01042 0.11433 -0.01135 C 0.11941 -0.01297 0.12435 -0.01412 0.12943 -0.01575 C 0.16198 -0.02732 0.13295 -0.01852 0.14857 -0.02315 C 0.15092 -0.02547 0.15625 -0.0294 0.1586 -0.03357 C 0.16303 -0.0426 0.16342 -0.04491 0.16602 -0.0544 C 0.16628 -0.05787 0.16693 -0.06135 0.16693 -0.06482 C 0.16693 -0.07014 0.16654 -0.0757 0.16602 -0.08102 C 0.16576 -0.08357 0.16524 -0.08635 0.16433 -0.08843 C 0.16381 -0.08982 0.16289 -0.09121 0.16185 -0.09144 C 0.15638 -0.0926 0.15079 -0.09237 0.14519 -0.09283 C 0.14375 -0.09491 0.14258 -0.09723 0.14102 -0.09885 C 0.13724 -0.10278 0.13672 -0.10116 0.13269 -0.10325 C 0.13125 -0.10394 0.12995 -0.10533 0.12852 -0.10625 C 0.12631 -0.10533 0.12396 -0.1051 0.12188 -0.10325 C 0.11993 -0.10162 0.11862 -0.09815 0.11693 -0.09584 C 0.11589 -0.09468 0.11459 -0.09375 0.11355 -0.09283 C 0.11276 -0.09329 0.11172 -0.09352 0.11107 -0.09445 C 0.10625 -0.1007 0.10704 -0.10186 0.10443 -0.11065 C 0.10157 -0.11968 0.10183 -0.1169 0.09935 -0.12686 C 0.09844 -0.13079 0.09766 -0.13473 0.09688 -0.13889 C 0.09545 -0.1463 0.09532 -0.14815 0.09349 -0.1551 C 0.09115 -0.16459 0.09063 -0.16528 0.08685 -0.17431 C 0.08581 -0.17686 0.0849 -0.17963 0.0836 -0.18172 C 0.07917 -0.18866 0.0767 -0.18959 0.07188 -0.19514 C 0.06289 -0.20533 0.06954 -0.20047 0.06107 -0.20556 C 0.05691 -0.20093 0.05261 -0.197 0.04857 -0.19213 C 0.04701 -0.19028 0.04454 -0.18519 0.04349 -0.18172 C 0.04284 -0.1794 0.04245 -0.17686 0.04193 -0.17431 C 0.04115 -0.1713 0.04024 -0.16852 0.03933 -0.16551 C 0.03881 -0.15672 0.03855 -0.15278 0.03776 -0.14468 C 0.03698 -0.13727 0.03776 -0.12848 0.03516 -0.12246 C 0.03438 -0.12061 0.03347 -0.11852 0.03269 -0.11667 C 0.03178 -0.11412 0.03112 -0.11158 0.03021 -0.10926 C 0.02735 -0.10209 0.01836 -0.08519 0.01602 -0.08241 C 0.01355 -0.07963 0.01094 -0.07686 0.0086 -0.07362 C 0.00365 -0.06737 -0.00104 -0.0595 -0.00651 -0.0544 C -0.01015 -0.05093 -0.01406 -0.04792 -0.01809 -0.04537 C -0.02565 -0.04098 -0.02421 -0.04144 -0.03476 -0.03797 C -0.03697 -0.03727 -0.03919 -0.03704 -0.0414 -0.03658 C -0.04309 -0.03612 -0.04479 -0.03565 -0.04648 -0.03519 C -0.05599 -0.02662 -0.05286 -0.03218 -0.05729 -0.02176 C -0.05807 -0.01737 -0.05911 -0.01297 -0.05976 -0.00834 C -0.06289 0.0118 -0.05989 -0.00209 -0.06315 0.01388 C -0.06367 0.0162 -0.06419 0.01875 -0.06471 0.02129 C -0.0651 0.02268 -0.0651 0.0243 -0.06562 0.02569 C -0.06627 0.02708 -0.06731 0.02754 -0.06809 0.0287 C -0.07343 0.02708 -0.07291 0.02916 -0.07565 0.02129 C -0.07682 0.01736 -0.0789 0.00925 -0.0789 0.00925 C -0.08007 -0.00325 -0.07981 0.00138 -0.08059 -0.01436 C -0.08125 -0.02616 -0.07877 -0.03125 -0.08398 -0.03519 C -0.08502 -0.03588 -0.08619 -0.03612 -0.08724 -0.03658 C -0.08841 -0.03612 -0.08958 -0.03565 -0.09062 -0.03519 C -0.09205 -0.03426 -0.09336 -0.03311 -0.09479 -0.03218 C -0.09557 -0.03149 -0.09648 -0.03125 -0.09726 -0.03056 C -0.1026 -0.03125 -0.10781 -0.03125 -0.11315 -0.03218 C -0.11419 -0.03241 -0.11536 -0.03287 -0.1164 -0.03357 C -0.11888 -0.03542 -0.12031 -0.03936 -0.12226 -0.0426 C -0.12578 -0.04792 -0.12656 -0.04723 -0.13059 -0.05278 C -0.13151 -0.05417 -0.13216 -0.05602 -0.13307 -0.05741 C -0.13385 -0.05857 -0.13476 -0.05926 -0.13554 -0.06019 C -0.13854 -0.06459 -0.13906 -0.06737 -0.1414 -0.07362 C -0.14296 -0.08403 -0.14375 -0.0875 -0.14062 -0.10186 C -0.13932 -0.10764 -0.13606 -0.11158 -0.13398 -0.11667 C -0.12343 -0.14167 -0.13307 -0.12246 -0.12226 -0.14028 C -0.12083 -0.1426 -0.11979 -0.14607 -0.11809 -0.14769 C -0.11419 -0.15162 -0.10963 -0.15325 -0.10559 -0.15649 C -0.1026 -0.15903 -0.09947 -0.16158 -0.09648 -0.16389 C -0.0927 -0.16667 -0.08229 -0.17315 -0.07812 -0.17732 C -0.07604 -0.1794 -0.07421 -0.18241 -0.07226 -0.18473 C -0.07096 -0.18635 -0.0694 -0.1875 -0.06809 -0.18912 C -0.06692 -0.19051 -0.06588 -0.19213 -0.06471 -0.19352 C -0.06393 -0.19468 -0.06315 -0.19561 -0.06224 -0.19653 C -0.06145 -0.19908 -0.06067 -0.20162 -0.05976 -0.20394 C -0.05494 -0.21644 -0.05807 -0.20672 -0.05221 -0.21875 C -0.05052 -0.22246 -0.04882 -0.22662 -0.04726 -0.23056 C -0.04557 -0.23496 -0.04375 -0.23936 -0.04231 -0.24399 C -0.04036 -0.24977 -0.03945 -0.25649 -0.03724 -0.26181 C -0.03476 -0.2676 -0.03424 -0.26783 -0.03307 -0.275 C -0.03242 -0.2794 -0.03203 -0.28403 -0.03151 -0.28843 C -0.03125 -0.29028 -0.03086 -0.29237 -0.03059 -0.29445 C -0.03125 -0.31482 -0.02734 -0.31945 -0.03476 -0.32686 C -0.03606 -0.32825 -0.0375 -0.32894 -0.03893 -0.32987 C -0.04479 -0.32894 -0.04856 -0.33172 -0.05221 -0.32408 C -0.05312 -0.32223 -0.05338 -0.31991 -0.0539 -0.31806 C -0.05338 -0.31505 -0.05325 -0.31158 -0.05221 -0.30926 C -0.05104 -0.30602 -0.04765 -0.30857 -0.04648 -0.30926 C -0.04583 -0.31065 -0.04518 -0.31204 -0.04479 -0.31366 C -0.04388 -0.31667 -0.04349 -0.32269 -0.04309 -0.32547 C -0.04401 -0.33681 -0.04388 -0.33241 -0.04388 -0.33866 " pathEditMode="relative" ptsTypes="AAAAAAAAAAAAAAAAAAAAAAAAAAAAAAAAAAAAAAAAAAAAAAAAAAAAAAAAAAAAAAAAAAAAAAAAAAAAAAAAAAAAAAAAAAAAAAAAA">
                                      <p:cBhvr>
                                        <p:cTn id="6" dur="6800" fill="hold"/>
                                        <p:tgtEl>
                                          <p:spTgt spid="308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02118-3A7C-4B4D-797E-5B8744318AA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Our Models</a:t>
            </a:r>
            <a:endParaRPr lang="en-US" dirty="0"/>
          </a:p>
        </p:txBody>
      </p:sp>
      <p:sp>
        <p:nvSpPr>
          <p:cNvPr id="4" name="Rectangle 3">
            <a:extLst>
              <a:ext uri="{FF2B5EF4-FFF2-40B4-BE49-F238E27FC236}">
                <a16:creationId xmlns:a16="http://schemas.microsoft.com/office/drawing/2014/main" id="{37463412-5A30-0716-0BB7-75E68B41A0E2}"/>
              </a:ext>
            </a:extLst>
          </p:cNvPr>
          <p:cNvSpPr/>
          <p:nvPr/>
        </p:nvSpPr>
        <p:spPr>
          <a:xfrm>
            <a:off x="2471205" y="2998157"/>
            <a:ext cx="2649071" cy="1576947"/>
          </a:xfrm>
          <a:prstGeom prst="rect">
            <a:avLst/>
          </a:prstGeom>
          <a:solidFill>
            <a:srgbClr val="2B89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Söhne"/>
              </a:rPr>
              <a:t>Data Set 1</a:t>
            </a:r>
            <a:br>
              <a:rPr lang="en-US" sz="2000" dirty="0">
                <a:latin typeface="Söhne"/>
              </a:rPr>
            </a:br>
            <a:r>
              <a:rPr lang="en-US" sz="2000" dirty="0">
                <a:latin typeface="Söhne"/>
              </a:rPr>
              <a:t>Prions VS Disordered Proteins</a:t>
            </a:r>
          </a:p>
        </p:txBody>
      </p:sp>
      <p:sp>
        <p:nvSpPr>
          <p:cNvPr id="6" name="Rectangle 5">
            <a:extLst>
              <a:ext uri="{FF2B5EF4-FFF2-40B4-BE49-F238E27FC236}">
                <a16:creationId xmlns:a16="http://schemas.microsoft.com/office/drawing/2014/main" id="{D8D59810-0C86-41D3-57AA-264DD3E38FB4}"/>
              </a:ext>
            </a:extLst>
          </p:cNvPr>
          <p:cNvSpPr/>
          <p:nvPr/>
        </p:nvSpPr>
        <p:spPr>
          <a:xfrm>
            <a:off x="7457646" y="2998157"/>
            <a:ext cx="2649071" cy="1576947"/>
          </a:xfrm>
          <a:prstGeom prst="rect">
            <a:avLst/>
          </a:prstGeom>
          <a:solidFill>
            <a:srgbClr val="2B89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Söhne"/>
              </a:rPr>
              <a:t>Data Set 2</a:t>
            </a:r>
            <a:br>
              <a:rPr lang="en-US" sz="2000" dirty="0">
                <a:latin typeface="Söhne"/>
              </a:rPr>
            </a:br>
            <a:r>
              <a:rPr lang="en-US" sz="2000" dirty="0">
                <a:latin typeface="Söhne"/>
              </a:rPr>
              <a:t>Prions VS Disordered + Globular Proteins</a:t>
            </a:r>
          </a:p>
        </p:txBody>
      </p:sp>
      <p:pic>
        <p:nvPicPr>
          <p:cNvPr id="9" name="Picture 8">
            <a:extLst>
              <a:ext uri="{FF2B5EF4-FFF2-40B4-BE49-F238E27FC236}">
                <a16:creationId xmlns:a16="http://schemas.microsoft.com/office/drawing/2014/main" id="{5A8240B3-9227-877A-66BB-8A83174DC9F7}"/>
              </a:ext>
            </a:extLst>
          </p:cNvPr>
          <p:cNvPicPr>
            <a:picLocks noChangeAspect="1"/>
          </p:cNvPicPr>
          <p:nvPr/>
        </p:nvPicPr>
        <p:blipFill>
          <a:blip r:embed="rId3"/>
          <a:stretch>
            <a:fillRect/>
          </a:stretch>
        </p:blipFill>
        <p:spPr>
          <a:xfrm>
            <a:off x="2245871" y="1825284"/>
            <a:ext cx="1394827" cy="853414"/>
          </a:xfrm>
          <a:prstGeom prst="rect">
            <a:avLst/>
          </a:prstGeom>
        </p:spPr>
      </p:pic>
      <p:grpSp>
        <p:nvGrpSpPr>
          <p:cNvPr id="19" name="Group 18">
            <a:extLst>
              <a:ext uri="{FF2B5EF4-FFF2-40B4-BE49-F238E27FC236}">
                <a16:creationId xmlns:a16="http://schemas.microsoft.com/office/drawing/2014/main" id="{01CAF415-EFDC-0BA7-343E-0E490BC6ED23}"/>
              </a:ext>
            </a:extLst>
          </p:cNvPr>
          <p:cNvGrpSpPr/>
          <p:nvPr/>
        </p:nvGrpSpPr>
        <p:grpSpPr>
          <a:xfrm flipH="1">
            <a:off x="3894849" y="2016528"/>
            <a:ext cx="1601942" cy="662172"/>
            <a:chOff x="6985393" y="1791767"/>
            <a:chExt cx="1324579" cy="839415"/>
          </a:xfrm>
        </p:grpSpPr>
        <p:pic>
          <p:nvPicPr>
            <p:cNvPr id="20" name="Picture 19">
              <a:extLst>
                <a:ext uri="{FF2B5EF4-FFF2-40B4-BE49-F238E27FC236}">
                  <a16:creationId xmlns:a16="http://schemas.microsoft.com/office/drawing/2014/main" id="{13FCBB29-E749-75DE-5891-53354B14B108}"/>
                </a:ext>
              </a:extLst>
            </p:cNvPr>
            <p:cNvPicPr>
              <a:picLocks noChangeAspect="1"/>
            </p:cNvPicPr>
            <p:nvPr/>
          </p:nvPicPr>
          <p:blipFill rotWithShape="1">
            <a:blip r:embed="rId4"/>
            <a:srcRect l="48752"/>
            <a:stretch/>
          </p:blipFill>
          <p:spPr>
            <a:xfrm rot="12528564">
              <a:off x="7468871" y="1791767"/>
              <a:ext cx="438550" cy="662671"/>
            </a:xfrm>
            <a:prstGeom prst="rect">
              <a:avLst/>
            </a:prstGeom>
          </p:spPr>
        </p:pic>
        <p:pic>
          <p:nvPicPr>
            <p:cNvPr id="21" name="Picture 20">
              <a:extLst>
                <a:ext uri="{FF2B5EF4-FFF2-40B4-BE49-F238E27FC236}">
                  <a16:creationId xmlns:a16="http://schemas.microsoft.com/office/drawing/2014/main" id="{A0EBF284-2137-CEFD-9CAA-0C95574E25D2}"/>
                </a:ext>
              </a:extLst>
            </p:cNvPr>
            <p:cNvPicPr>
              <a:picLocks noChangeAspect="1"/>
            </p:cNvPicPr>
            <p:nvPr/>
          </p:nvPicPr>
          <p:blipFill rotWithShape="1">
            <a:blip r:embed="rId4"/>
            <a:srcRect l="-5597" t="22667" r="43176"/>
            <a:stretch/>
          </p:blipFill>
          <p:spPr>
            <a:xfrm>
              <a:off x="6985393" y="1855701"/>
              <a:ext cx="624097" cy="598756"/>
            </a:xfrm>
            <a:prstGeom prst="rect">
              <a:avLst/>
            </a:prstGeom>
          </p:spPr>
        </p:pic>
        <p:pic>
          <p:nvPicPr>
            <p:cNvPr id="22" name="Picture 21">
              <a:extLst>
                <a:ext uri="{FF2B5EF4-FFF2-40B4-BE49-F238E27FC236}">
                  <a16:creationId xmlns:a16="http://schemas.microsoft.com/office/drawing/2014/main" id="{B02840A5-8C01-39D5-CF5A-1727A01D01B1}"/>
                </a:ext>
              </a:extLst>
            </p:cNvPr>
            <p:cNvPicPr>
              <a:picLocks noChangeAspect="1"/>
            </p:cNvPicPr>
            <p:nvPr/>
          </p:nvPicPr>
          <p:blipFill rotWithShape="1">
            <a:blip r:embed="rId4"/>
            <a:srcRect l="59178"/>
            <a:stretch/>
          </p:blipFill>
          <p:spPr>
            <a:xfrm rot="1625531">
              <a:off x="7901820" y="1856923"/>
              <a:ext cx="408152" cy="774259"/>
            </a:xfrm>
            <a:prstGeom prst="rect">
              <a:avLst/>
            </a:prstGeom>
          </p:spPr>
        </p:pic>
      </p:grpSp>
      <p:cxnSp>
        <p:nvCxnSpPr>
          <p:cNvPr id="10" name="Straight Arrow Connector 9">
            <a:extLst>
              <a:ext uri="{FF2B5EF4-FFF2-40B4-BE49-F238E27FC236}">
                <a16:creationId xmlns:a16="http://schemas.microsoft.com/office/drawing/2014/main" id="{91B23315-63DC-2E78-1E9E-9A4D4BD776A6}"/>
              </a:ext>
            </a:extLst>
          </p:cNvPr>
          <p:cNvCxnSpPr/>
          <p:nvPr/>
        </p:nvCxnSpPr>
        <p:spPr>
          <a:xfrm>
            <a:off x="3737815" y="4781946"/>
            <a:ext cx="0" cy="883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01B969EB-50BC-5467-8A56-461EE05102F8}"/>
              </a:ext>
            </a:extLst>
          </p:cNvPr>
          <p:cNvSpPr txBox="1"/>
          <p:nvPr/>
        </p:nvSpPr>
        <p:spPr>
          <a:xfrm>
            <a:off x="3382314" y="5697711"/>
            <a:ext cx="711002" cy="400110"/>
          </a:xfrm>
          <a:prstGeom prst="rect">
            <a:avLst/>
          </a:prstGeom>
          <a:noFill/>
        </p:spPr>
        <p:txBody>
          <a:bodyPr wrap="square" rtlCol="0">
            <a:spAutoFit/>
          </a:bodyPr>
          <a:lstStyle/>
          <a:p>
            <a:r>
              <a:rPr lang="en-US" sz="2000" b="1" dirty="0">
                <a:latin typeface="Söhne"/>
              </a:rPr>
              <a:t>CNN</a:t>
            </a:r>
          </a:p>
        </p:txBody>
      </p:sp>
      <p:cxnSp>
        <p:nvCxnSpPr>
          <p:cNvPr id="17" name="Straight Arrow Connector 16">
            <a:extLst>
              <a:ext uri="{FF2B5EF4-FFF2-40B4-BE49-F238E27FC236}">
                <a16:creationId xmlns:a16="http://schemas.microsoft.com/office/drawing/2014/main" id="{0434EDD7-6240-A08D-30E0-23FCFDE66AAB}"/>
              </a:ext>
            </a:extLst>
          </p:cNvPr>
          <p:cNvCxnSpPr/>
          <p:nvPr/>
        </p:nvCxnSpPr>
        <p:spPr>
          <a:xfrm>
            <a:off x="8739745" y="4740236"/>
            <a:ext cx="0" cy="883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EEFC37F-20DA-2EEA-D816-B8A17A42747F}"/>
              </a:ext>
            </a:extLst>
          </p:cNvPr>
          <p:cNvSpPr txBox="1"/>
          <p:nvPr/>
        </p:nvSpPr>
        <p:spPr>
          <a:xfrm>
            <a:off x="8384244" y="5656001"/>
            <a:ext cx="711002" cy="400110"/>
          </a:xfrm>
          <a:prstGeom prst="rect">
            <a:avLst/>
          </a:prstGeom>
          <a:noFill/>
        </p:spPr>
        <p:txBody>
          <a:bodyPr wrap="square" rtlCol="0">
            <a:spAutoFit/>
          </a:bodyPr>
          <a:lstStyle/>
          <a:p>
            <a:r>
              <a:rPr lang="en-US" sz="2000" b="1" dirty="0">
                <a:latin typeface="Söhne"/>
              </a:rPr>
              <a:t>CNN</a:t>
            </a:r>
          </a:p>
        </p:txBody>
      </p:sp>
      <p:pic>
        <p:nvPicPr>
          <p:cNvPr id="25" name="Picture 24">
            <a:extLst>
              <a:ext uri="{FF2B5EF4-FFF2-40B4-BE49-F238E27FC236}">
                <a16:creationId xmlns:a16="http://schemas.microsoft.com/office/drawing/2014/main" id="{E38A5D0F-E3E5-29D0-11D3-88BD0121C133}"/>
              </a:ext>
            </a:extLst>
          </p:cNvPr>
          <p:cNvPicPr>
            <a:picLocks noChangeAspect="1"/>
          </p:cNvPicPr>
          <p:nvPr/>
        </p:nvPicPr>
        <p:blipFill>
          <a:blip r:embed="rId3"/>
          <a:stretch>
            <a:fillRect/>
          </a:stretch>
        </p:blipFill>
        <p:spPr>
          <a:xfrm>
            <a:off x="7264998" y="1732621"/>
            <a:ext cx="1394827" cy="853414"/>
          </a:xfrm>
          <a:prstGeom prst="rect">
            <a:avLst/>
          </a:prstGeom>
        </p:spPr>
      </p:pic>
      <p:grpSp>
        <p:nvGrpSpPr>
          <p:cNvPr id="26" name="Group 25">
            <a:extLst>
              <a:ext uri="{FF2B5EF4-FFF2-40B4-BE49-F238E27FC236}">
                <a16:creationId xmlns:a16="http://schemas.microsoft.com/office/drawing/2014/main" id="{FC027B71-E4C9-E67C-08F4-E72DED9E28F4}"/>
              </a:ext>
            </a:extLst>
          </p:cNvPr>
          <p:cNvGrpSpPr/>
          <p:nvPr/>
        </p:nvGrpSpPr>
        <p:grpSpPr>
          <a:xfrm flipH="1">
            <a:off x="8903818" y="2231391"/>
            <a:ext cx="1289663" cy="513925"/>
            <a:chOff x="6985393" y="1856923"/>
            <a:chExt cx="1324579" cy="774259"/>
          </a:xfrm>
        </p:grpSpPr>
        <p:pic>
          <p:nvPicPr>
            <p:cNvPr id="27" name="Picture 26">
              <a:extLst>
                <a:ext uri="{FF2B5EF4-FFF2-40B4-BE49-F238E27FC236}">
                  <a16:creationId xmlns:a16="http://schemas.microsoft.com/office/drawing/2014/main" id="{235B2D12-4C91-10D1-6E80-3919A5676062}"/>
                </a:ext>
              </a:extLst>
            </p:cNvPr>
            <p:cNvPicPr>
              <a:picLocks noChangeAspect="1"/>
            </p:cNvPicPr>
            <p:nvPr/>
          </p:nvPicPr>
          <p:blipFill rotWithShape="1">
            <a:blip r:embed="rId4"/>
            <a:srcRect l="48752"/>
            <a:stretch/>
          </p:blipFill>
          <p:spPr>
            <a:xfrm rot="12528564">
              <a:off x="7468871" y="1883972"/>
              <a:ext cx="438550" cy="662671"/>
            </a:xfrm>
            <a:prstGeom prst="rect">
              <a:avLst/>
            </a:prstGeom>
          </p:spPr>
        </p:pic>
        <p:pic>
          <p:nvPicPr>
            <p:cNvPr id="28" name="Picture 27">
              <a:extLst>
                <a:ext uri="{FF2B5EF4-FFF2-40B4-BE49-F238E27FC236}">
                  <a16:creationId xmlns:a16="http://schemas.microsoft.com/office/drawing/2014/main" id="{F743EBDB-5F78-92B6-D3CA-3B8BDF34D1A0}"/>
                </a:ext>
              </a:extLst>
            </p:cNvPr>
            <p:cNvPicPr>
              <a:picLocks noChangeAspect="1"/>
            </p:cNvPicPr>
            <p:nvPr/>
          </p:nvPicPr>
          <p:blipFill rotWithShape="1">
            <a:blip r:embed="rId4"/>
            <a:srcRect l="-5597" t="22667" r="43176"/>
            <a:stretch/>
          </p:blipFill>
          <p:spPr>
            <a:xfrm>
              <a:off x="6985393" y="1947907"/>
              <a:ext cx="624097" cy="598756"/>
            </a:xfrm>
            <a:prstGeom prst="rect">
              <a:avLst/>
            </a:prstGeom>
          </p:spPr>
        </p:pic>
        <p:pic>
          <p:nvPicPr>
            <p:cNvPr id="29" name="Picture 28">
              <a:extLst>
                <a:ext uri="{FF2B5EF4-FFF2-40B4-BE49-F238E27FC236}">
                  <a16:creationId xmlns:a16="http://schemas.microsoft.com/office/drawing/2014/main" id="{B4E44FBA-8E94-50F8-B741-105CACBEF0A9}"/>
                </a:ext>
              </a:extLst>
            </p:cNvPr>
            <p:cNvPicPr>
              <a:picLocks noChangeAspect="1"/>
            </p:cNvPicPr>
            <p:nvPr/>
          </p:nvPicPr>
          <p:blipFill rotWithShape="1">
            <a:blip r:embed="rId4"/>
            <a:srcRect l="59178"/>
            <a:stretch/>
          </p:blipFill>
          <p:spPr>
            <a:xfrm rot="1625531">
              <a:off x="7901820" y="1856923"/>
              <a:ext cx="408152" cy="774259"/>
            </a:xfrm>
            <a:prstGeom prst="rect">
              <a:avLst/>
            </a:prstGeom>
          </p:spPr>
        </p:pic>
      </p:grpSp>
      <p:grpSp>
        <p:nvGrpSpPr>
          <p:cNvPr id="42" name="Group 41">
            <a:extLst>
              <a:ext uri="{FF2B5EF4-FFF2-40B4-BE49-F238E27FC236}">
                <a16:creationId xmlns:a16="http://schemas.microsoft.com/office/drawing/2014/main" id="{8A0FCA72-FB81-EAE7-A1B0-31BCCA82A91E}"/>
              </a:ext>
            </a:extLst>
          </p:cNvPr>
          <p:cNvGrpSpPr/>
          <p:nvPr/>
        </p:nvGrpSpPr>
        <p:grpSpPr>
          <a:xfrm>
            <a:off x="9095246" y="1444336"/>
            <a:ext cx="734554" cy="720814"/>
            <a:chOff x="9300489" y="890815"/>
            <a:chExt cx="1012769" cy="941615"/>
          </a:xfrm>
        </p:grpSpPr>
        <p:pic>
          <p:nvPicPr>
            <p:cNvPr id="37" name="Picture 36" descr="A pink swirly design&#10;&#10;Description automatically generated">
              <a:extLst>
                <a:ext uri="{FF2B5EF4-FFF2-40B4-BE49-F238E27FC236}">
                  <a16:creationId xmlns:a16="http://schemas.microsoft.com/office/drawing/2014/main" id="{2B36C92D-FF33-8A16-CA10-FEC0789BFC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8876" y="1115389"/>
              <a:ext cx="920906" cy="717041"/>
            </a:xfrm>
            <a:prstGeom prst="rect">
              <a:avLst/>
            </a:prstGeom>
          </p:spPr>
        </p:pic>
        <p:pic>
          <p:nvPicPr>
            <p:cNvPr id="41" name="Picture 40" descr="A pink swirly design&#10;&#10;Description automatically generated">
              <a:extLst>
                <a:ext uri="{FF2B5EF4-FFF2-40B4-BE49-F238E27FC236}">
                  <a16:creationId xmlns:a16="http://schemas.microsoft.com/office/drawing/2014/main" id="{67A2A060-186D-DC7E-39D4-580840E39A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083459">
              <a:off x="9205492" y="990860"/>
              <a:ext cx="858246" cy="668252"/>
            </a:xfrm>
            <a:prstGeom prst="rect">
              <a:avLst/>
            </a:prstGeom>
          </p:spPr>
        </p:pic>
        <p:pic>
          <p:nvPicPr>
            <p:cNvPr id="39" name="Picture 38" descr="A pink swirly design&#10;&#10;Description automatically generated">
              <a:extLst>
                <a:ext uri="{FF2B5EF4-FFF2-40B4-BE49-F238E27FC236}">
                  <a16:creationId xmlns:a16="http://schemas.microsoft.com/office/drawing/2014/main" id="{457C40A2-FED6-54A3-A3BB-43893E0CB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094705">
              <a:off x="9431237" y="890815"/>
              <a:ext cx="882021" cy="628530"/>
            </a:xfrm>
            <a:prstGeom prst="rect">
              <a:avLst/>
            </a:prstGeom>
          </p:spPr>
        </p:pic>
      </p:grpSp>
    </p:spTree>
    <p:extLst>
      <p:ext uri="{BB962C8B-B14F-4D97-AF65-F5344CB8AC3E}">
        <p14:creationId xmlns:p14="http://schemas.microsoft.com/office/powerpoint/2010/main" val="70631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2CE7-0596-81BD-F040-F07BEE89B79E}"/>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Results - Accuracy and Loss Metrics</a:t>
            </a:r>
          </a:p>
        </p:txBody>
      </p:sp>
      <p:graphicFrame>
        <p:nvGraphicFramePr>
          <p:cNvPr id="5" name="Table 4">
            <a:extLst>
              <a:ext uri="{FF2B5EF4-FFF2-40B4-BE49-F238E27FC236}">
                <a16:creationId xmlns:a16="http://schemas.microsoft.com/office/drawing/2014/main" id="{10A8994C-7C7E-348F-3423-04D7414600D5}"/>
              </a:ext>
            </a:extLst>
          </p:cNvPr>
          <p:cNvGraphicFramePr>
            <a:graphicFrameLocks noGrp="1"/>
          </p:cNvGraphicFramePr>
          <p:nvPr/>
        </p:nvGraphicFramePr>
        <p:xfrm>
          <a:off x="1741055" y="1938932"/>
          <a:ext cx="8127999" cy="3817632"/>
        </p:xfrm>
        <a:graphic>
          <a:graphicData uri="http://schemas.openxmlformats.org/drawingml/2006/table">
            <a:tbl>
              <a:tblPr firstRow="1" bandRow="1">
                <a:tableStyleId>{17292A2E-F333-43FB-9621-5CBBE7FDCDCB}</a:tableStyleId>
              </a:tblPr>
              <a:tblGrid>
                <a:gridCol w="2709333">
                  <a:extLst>
                    <a:ext uri="{9D8B030D-6E8A-4147-A177-3AD203B41FA5}">
                      <a16:colId xmlns:a16="http://schemas.microsoft.com/office/drawing/2014/main" val="2748613698"/>
                    </a:ext>
                  </a:extLst>
                </a:gridCol>
                <a:gridCol w="2709333">
                  <a:extLst>
                    <a:ext uri="{9D8B030D-6E8A-4147-A177-3AD203B41FA5}">
                      <a16:colId xmlns:a16="http://schemas.microsoft.com/office/drawing/2014/main" val="1339703542"/>
                    </a:ext>
                  </a:extLst>
                </a:gridCol>
                <a:gridCol w="2709333">
                  <a:extLst>
                    <a:ext uri="{9D8B030D-6E8A-4147-A177-3AD203B41FA5}">
                      <a16:colId xmlns:a16="http://schemas.microsoft.com/office/drawing/2014/main" val="3396818079"/>
                    </a:ext>
                  </a:extLst>
                </a:gridCol>
              </a:tblGrid>
              <a:tr h="1272544">
                <a:tc>
                  <a:txBody>
                    <a:bodyPr/>
                    <a:lstStyle/>
                    <a:p>
                      <a:pPr algn="ctr"/>
                      <a:r>
                        <a:rPr lang="en-US" sz="2400" dirty="0">
                          <a:latin typeface="Söhne"/>
                        </a:rPr>
                        <a:t>Model</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2B89A7"/>
                    </a:solidFill>
                  </a:tcPr>
                </a:tc>
                <a:tc>
                  <a:txBody>
                    <a:bodyPr/>
                    <a:lstStyle/>
                    <a:p>
                      <a:pPr algn="ctr"/>
                      <a:r>
                        <a:rPr lang="en-GB" sz="2400" dirty="0">
                          <a:latin typeface="Söhne"/>
                        </a:rPr>
                        <a:t>Accuracy</a:t>
                      </a:r>
                      <a:endParaRPr lang="en-US" sz="2400" dirty="0">
                        <a:latin typeface="Söhne"/>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2B89A7"/>
                    </a:solidFill>
                  </a:tcPr>
                </a:tc>
                <a:tc>
                  <a:txBody>
                    <a:bodyPr/>
                    <a:lstStyle/>
                    <a:p>
                      <a:pPr algn="ctr"/>
                      <a:r>
                        <a:rPr lang="en-GB" sz="2400" dirty="0">
                          <a:latin typeface="Söhne"/>
                        </a:rPr>
                        <a:t>Loss (BCE)</a:t>
                      </a:r>
                      <a:endParaRPr lang="en-US" sz="2400" dirty="0">
                        <a:latin typeface="Söhne"/>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2B89A7"/>
                    </a:solidFill>
                  </a:tcPr>
                </a:tc>
                <a:extLst>
                  <a:ext uri="{0D108BD9-81ED-4DB2-BD59-A6C34878D82A}">
                    <a16:rowId xmlns:a16="http://schemas.microsoft.com/office/drawing/2014/main" val="2077375385"/>
                  </a:ext>
                </a:extLst>
              </a:tr>
              <a:tr h="12725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dirty="0">
                          <a:latin typeface="Söhne"/>
                        </a:rPr>
                        <a:t>CNN – dataset1</a:t>
                      </a:r>
                      <a:endParaRPr lang="en-US" sz="2400" dirty="0">
                        <a:latin typeface="Söhne"/>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GB" sz="2800" dirty="0">
                          <a:latin typeface="Söhne"/>
                        </a:rPr>
                        <a:t>0.832</a:t>
                      </a:r>
                      <a:endParaRPr lang="en-US" sz="2800" dirty="0">
                        <a:latin typeface="Söhne"/>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GB" sz="2800" dirty="0">
                          <a:latin typeface="Söhne"/>
                        </a:rPr>
                        <a:t>0.459</a:t>
                      </a:r>
                      <a:endParaRPr lang="en-US" sz="2800" dirty="0">
                        <a:latin typeface="Söhne"/>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74729913"/>
                  </a:ext>
                </a:extLst>
              </a:tr>
              <a:tr h="12725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dirty="0">
                          <a:latin typeface="Söhne"/>
                        </a:rPr>
                        <a:t>CNN – dataset2</a:t>
                      </a:r>
                      <a:endParaRPr lang="en-US" sz="2400" dirty="0">
                        <a:latin typeface="Söhne"/>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GB" sz="2800" dirty="0">
                          <a:latin typeface="Söhne"/>
                        </a:rPr>
                        <a:t>0.851</a:t>
                      </a:r>
                      <a:endParaRPr lang="en-US" sz="2800" dirty="0">
                        <a:latin typeface="Söhne"/>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GB" sz="2800" dirty="0">
                          <a:latin typeface="Söhne"/>
                        </a:rPr>
                        <a:t>0.435</a:t>
                      </a:r>
                      <a:endParaRPr lang="en-US" sz="2800" dirty="0">
                        <a:latin typeface="Söhne"/>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624529080"/>
                  </a:ext>
                </a:extLst>
              </a:tr>
            </a:tbl>
          </a:graphicData>
        </a:graphic>
      </p:graphicFrame>
      <p:grpSp>
        <p:nvGrpSpPr>
          <p:cNvPr id="32" name="Group 31">
            <a:extLst>
              <a:ext uri="{FF2B5EF4-FFF2-40B4-BE49-F238E27FC236}">
                <a16:creationId xmlns:a16="http://schemas.microsoft.com/office/drawing/2014/main" id="{960A6383-F75E-3F8E-02A8-F7B1EEBD21D6}"/>
              </a:ext>
            </a:extLst>
          </p:cNvPr>
          <p:cNvGrpSpPr/>
          <p:nvPr/>
        </p:nvGrpSpPr>
        <p:grpSpPr>
          <a:xfrm>
            <a:off x="2090008" y="3740726"/>
            <a:ext cx="1993619" cy="569345"/>
            <a:chOff x="1954926" y="3612521"/>
            <a:chExt cx="3250920" cy="853416"/>
          </a:xfrm>
        </p:grpSpPr>
        <p:pic>
          <p:nvPicPr>
            <p:cNvPr id="27" name="Picture 26">
              <a:extLst>
                <a:ext uri="{FF2B5EF4-FFF2-40B4-BE49-F238E27FC236}">
                  <a16:creationId xmlns:a16="http://schemas.microsoft.com/office/drawing/2014/main" id="{F1FBB671-8ECE-59E5-EEBB-670665A2F5BA}"/>
                </a:ext>
              </a:extLst>
            </p:cNvPr>
            <p:cNvPicPr>
              <a:picLocks noChangeAspect="1"/>
            </p:cNvPicPr>
            <p:nvPr/>
          </p:nvPicPr>
          <p:blipFill>
            <a:blip r:embed="rId3"/>
            <a:stretch>
              <a:fillRect/>
            </a:stretch>
          </p:blipFill>
          <p:spPr>
            <a:xfrm>
              <a:off x="1954926" y="3612521"/>
              <a:ext cx="1394827" cy="853414"/>
            </a:xfrm>
            <a:prstGeom prst="rect">
              <a:avLst/>
            </a:prstGeom>
          </p:spPr>
        </p:pic>
        <p:grpSp>
          <p:nvGrpSpPr>
            <p:cNvPr id="28" name="Group 27">
              <a:extLst>
                <a:ext uri="{FF2B5EF4-FFF2-40B4-BE49-F238E27FC236}">
                  <a16:creationId xmlns:a16="http://schemas.microsoft.com/office/drawing/2014/main" id="{815D33C7-341E-31DB-EBAF-314ADD04ECA1}"/>
                </a:ext>
              </a:extLst>
            </p:cNvPr>
            <p:cNvGrpSpPr/>
            <p:nvPr/>
          </p:nvGrpSpPr>
          <p:grpSpPr>
            <a:xfrm flipH="1">
              <a:off x="3603904" y="3803765"/>
              <a:ext cx="1601942" cy="662172"/>
              <a:chOff x="6985393" y="1791767"/>
              <a:chExt cx="1324579" cy="839415"/>
            </a:xfrm>
          </p:grpSpPr>
          <p:pic>
            <p:nvPicPr>
              <p:cNvPr id="29" name="Picture 28">
                <a:extLst>
                  <a:ext uri="{FF2B5EF4-FFF2-40B4-BE49-F238E27FC236}">
                    <a16:creationId xmlns:a16="http://schemas.microsoft.com/office/drawing/2014/main" id="{2C5031BD-90D8-55DA-B2A9-E70B3599600F}"/>
                  </a:ext>
                </a:extLst>
              </p:cNvPr>
              <p:cNvPicPr>
                <a:picLocks noChangeAspect="1"/>
              </p:cNvPicPr>
              <p:nvPr/>
            </p:nvPicPr>
            <p:blipFill rotWithShape="1">
              <a:blip r:embed="rId4"/>
              <a:srcRect l="48752"/>
              <a:stretch/>
            </p:blipFill>
            <p:spPr>
              <a:xfrm rot="12528564">
                <a:off x="7468871" y="1791767"/>
                <a:ext cx="438550" cy="662671"/>
              </a:xfrm>
              <a:prstGeom prst="rect">
                <a:avLst/>
              </a:prstGeom>
            </p:spPr>
          </p:pic>
          <p:pic>
            <p:nvPicPr>
              <p:cNvPr id="30" name="Picture 29">
                <a:extLst>
                  <a:ext uri="{FF2B5EF4-FFF2-40B4-BE49-F238E27FC236}">
                    <a16:creationId xmlns:a16="http://schemas.microsoft.com/office/drawing/2014/main" id="{16DE4D55-70FD-5655-1B4A-15EFE35AF364}"/>
                  </a:ext>
                </a:extLst>
              </p:cNvPr>
              <p:cNvPicPr>
                <a:picLocks noChangeAspect="1"/>
              </p:cNvPicPr>
              <p:nvPr/>
            </p:nvPicPr>
            <p:blipFill rotWithShape="1">
              <a:blip r:embed="rId4"/>
              <a:srcRect l="-5597" t="22667" r="43176"/>
              <a:stretch/>
            </p:blipFill>
            <p:spPr>
              <a:xfrm>
                <a:off x="6985393" y="1855701"/>
                <a:ext cx="624097" cy="598756"/>
              </a:xfrm>
              <a:prstGeom prst="rect">
                <a:avLst/>
              </a:prstGeom>
            </p:spPr>
          </p:pic>
          <p:pic>
            <p:nvPicPr>
              <p:cNvPr id="31" name="Picture 30">
                <a:extLst>
                  <a:ext uri="{FF2B5EF4-FFF2-40B4-BE49-F238E27FC236}">
                    <a16:creationId xmlns:a16="http://schemas.microsoft.com/office/drawing/2014/main" id="{0950FEBD-2907-7506-A7FC-2F1E26CF4BE4}"/>
                  </a:ext>
                </a:extLst>
              </p:cNvPr>
              <p:cNvPicPr>
                <a:picLocks noChangeAspect="1"/>
              </p:cNvPicPr>
              <p:nvPr/>
            </p:nvPicPr>
            <p:blipFill rotWithShape="1">
              <a:blip r:embed="rId4"/>
              <a:srcRect l="59178"/>
              <a:stretch/>
            </p:blipFill>
            <p:spPr>
              <a:xfrm rot="1625531">
                <a:off x="7901820" y="1856923"/>
                <a:ext cx="408152" cy="774259"/>
              </a:xfrm>
              <a:prstGeom prst="rect">
                <a:avLst/>
              </a:prstGeom>
            </p:spPr>
          </p:pic>
        </p:grpSp>
      </p:grpSp>
      <p:grpSp>
        <p:nvGrpSpPr>
          <p:cNvPr id="42" name="Group 41">
            <a:extLst>
              <a:ext uri="{FF2B5EF4-FFF2-40B4-BE49-F238E27FC236}">
                <a16:creationId xmlns:a16="http://schemas.microsoft.com/office/drawing/2014/main" id="{D3565D7B-7CF9-901D-1241-3B7A60C2F278}"/>
              </a:ext>
            </a:extLst>
          </p:cNvPr>
          <p:cNvGrpSpPr/>
          <p:nvPr/>
        </p:nvGrpSpPr>
        <p:grpSpPr>
          <a:xfrm>
            <a:off x="2275714" y="4894118"/>
            <a:ext cx="1671183" cy="820882"/>
            <a:chOff x="7264998" y="1444336"/>
            <a:chExt cx="2928483" cy="1300980"/>
          </a:xfrm>
        </p:grpSpPr>
        <p:pic>
          <p:nvPicPr>
            <p:cNvPr id="33" name="Picture 32">
              <a:extLst>
                <a:ext uri="{FF2B5EF4-FFF2-40B4-BE49-F238E27FC236}">
                  <a16:creationId xmlns:a16="http://schemas.microsoft.com/office/drawing/2014/main" id="{066644F7-502C-8CD0-2278-5EF594D27E38}"/>
                </a:ext>
              </a:extLst>
            </p:cNvPr>
            <p:cNvPicPr>
              <a:picLocks noChangeAspect="1"/>
            </p:cNvPicPr>
            <p:nvPr/>
          </p:nvPicPr>
          <p:blipFill>
            <a:blip r:embed="rId3"/>
            <a:stretch>
              <a:fillRect/>
            </a:stretch>
          </p:blipFill>
          <p:spPr>
            <a:xfrm>
              <a:off x="7264998" y="1732621"/>
              <a:ext cx="1394827" cy="853414"/>
            </a:xfrm>
            <a:prstGeom prst="rect">
              <a:avLst/>
            </a:prstGeom>
          </p:spPr>
        </p:pic>
        <p:grpSp>
          <p:nvGrpSpPr>
            <p:cNvPr id="34" name="Group 33">
              <a:extLst>
                <a:ext uri="{FF2B5EF4-FFF2-40B4-BE49-F238E27FC236}">
                  <a16:creationId xmlns:a16="http://schemas.microsoft.com/office/drawing/2014/main" id="{76B0EDD5-EA4B-926D-0198-33071D329E19}"/>
                </a:ext>
              </a:extLst>
            </p:cNvPr>
            <p:cNvGrpSpPr/>
            <p:nvPr/>
          </p:nvGrpSpPr>
          <p:grpSpPr>
            <a:xfrm flipH="1">
              <a:off x="8903818" y="2231391"/>
              <a:ext cx="1289663" cy="513925"/>
              <a:chOff x="6985393" y="1856923"/>
              <a:chExt cx="1324579" cy="774259"/>
            </a:xfrm>
          </p:grpSpPr>
          <p:pic>
            <p:nvPicPr>
              <p:cNvPr id="35" name="Picture 34">
                <a:extLst>
                  <a:ext uri="{FF2B5EF4-FFF2-40B4-BE49-F238E27FC236}">
                    <a16:creationId xmlns:a16="http://schemas.microsoft.com/office/drawing/2014/main" id="{56DA8E32-89DD-21BE-9610-76E128D5E41E}"/>
                  </a:ext>
                </a:extLst>
              </p:cNvPr>
              <p:cNvPicPr>
                <a:picLocks noChangeAspect="1"/>
              </p:cNvPicPr>
              <p:nvPr/>
            </p:nvPicPr>
            <p:blipFill rotWithShape="1">
              <a:blip r:embed="rId4"/>
              <a:srcRect l="48752"/>
              <a:stretch/>
            </p:blipFill>
            <p:spPr>
              <a:xfrm rot="12528564">
                <a:off x="7468871" y="1883972"/>
                <a:ext cx="438550" cy="662671"/>
              </a:xfrm>
              <a:prstGeom prst="rect">
                <a:avLst/>
              </a:prstGeom>
            </p:spPr>
          </p:pic>
          <p:pic>
            <p:nvPicPr>
              <p:cNvPr id="36" name="Picture 35">
                <a:extLst>
                  <a:ext uri="{FF2B5EF4-FFF2-40B4-BE49-F238E27FC236}">
                    <a16:creationId xmlns:a16="http://schemas.microsoft.com/office/drawing/2014/main" id="{3A24369A-F245-3B66-0E9A-148A88F6D8DA}"/>
                  </a:ext>
                </a:extLst>
              </p:cNvPr>
              <p:cNvPicPr>
                <a:picLocks noChangeAspect="1"/>
              </p:cNvPicPr>
              <p:nvPr/>
            </p:nvPicPr>
            <p:blipFill rotWithShape="1">
              <a:blip r:embed="rId4"/>
              <a:srcRect l="-5597" t="22667" r="43176"/>
              <a:stretch/>
            </p:blipFill>
            <p:spPr>
              <a:xfrm>
                <a:off x="6985393" y="1947907"/>
                <a:ext cx="624097" cy="598756"/>
              </a:xfrm>
              <a:prstGeom prst="rect">
                <a:avLst/>
              </a:prstGeom>
            </p:spPr>
          </p:pic>
          <p:pic>
            <p:nvPicPr>
              <p:cNvPr id="37" name="Picture 36">
                <a:extLst>
                  <a:ext uri="{FF2B5EF4-FFF2-40B4-BE49-F238E27FC236}">
                    <a16:creationId xmlns:a16="http://schemas.microsoft.com/office/drawing/2014/main" id="{B0963864-6BF1-0900-9DD1-92C6FA355983}"/>
                  </a:ext>
                </a:extLst>
              </p:cNvPr>
              <p:cNvPicPr>
                <a:picLocks noChangeAspect="1"/>
              </p:cNvPicPr>
              <p:nvPr/>
            </p:nvPicPr>
            <p:blipFill rotWithShape="1">
              <a:blip r:embed="rId4"/>
              <a:srcRect l="59178"/>
              <a:stretch/>
            </p:blipFill>
            <p:spPr>
              <a:xfrm rot="1625531">
                <a:off x="7901820" y="1856923"/>
                <a:ext cx="408152" cy="774259"/>
              </a:xfrm>
              <a:prstGeom prst="rect">
                <a:avLst/>
              </a:prstGeom>
            </p:spPr>
          </p:pic>
        </p:grpSp>
        <p:grpSp>
          <p:nvGrpSpPr>
            <p:cNvPr id="38" name="Group 37">
              <a:extLst>
                <a:ext uri="{FF2B5EF4-FFF2-40B4-BE49-F238E27FC236}">
                  <a16:creationId xmlns:a16="http://schemas.microsoft.com/office/drawing/2014/main" id="{C382BFF8-B2B0-5647-7FAA-219A9BF9CD50}"/>
                </a:ext>
              </a:extLst>
            </p:cNvPr>
            <p:cNvGrpSpPr/>
            <p:nvPr/>
          </p:nvGrpSpPr>
          <p:grpSpPr>
            <a:xfrm>
              <a:off x="9095246" y="1444336"/>
              <a:ext cx="734554" cy="720814"/>
              <a:chOff x="9300489" y="890815"/>
              <a:chExt cx="1012769" cy="941615"/>
            </a:xfrm>
          </p:grpSpPr>
          <p:pic>
            <p:nvPicPr>
              <p:cNvPr id="39" name="Picture 38" descr="A pink swirly design&#10;&#10;Description automatically generated">
                <a:extLst>
                  <a:ext uri="{FF2B5EF4-FFF2-40B4-BE49-F238E27FC236}">
                    <a16:creationId xmlns:a16="http://schemas.microsoft.com/office/drawing/2014/main" id="{ED1BE6EF-47E4-450D-B46B-8E7F3BA54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8876" y="1115389"/>
                <a:ext cx="920906" cy="717041"/>
              </a:xfrm>
              <a:prstGeom prst="rect">
                <a:avLst/>
              </a:prstGeom>
            </p:spPr>
          </p:pic>
          <p:pic>
            <p:nvPicPr>
              <p:cNvPr id="40" name="Picture 39" descr="A pink swirly design&#10;&#10;Description automatically generated">
                <a:extLst>
                  <a:ext uri="{FF2B5EF4-FFF2-40B4-BE49-F238E27FC236}">
                    <a16:creationId xmlns:a16="http://schemas.microsoft.com/office/drawing/2014/main" id="{FA6B658E-055F-1056-9BDF-C89170DDBE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083459">
                <a:off x="9205492" y="990860"/>
                <a:ext cx="858246" cy="668252"/>
              </a:xfrm>
              <a:prstGeom prst="rect">
                <a:avLst/>
              </a:prstGeom>
            </p:spPr>
          </p:pic>
          <p:pic>
            <p:nvPicPr>
              <p:cNvPr id="41" name="Picture 40" descr="A pink swirly design&#10;&#10;Description automatically generated">
                <a:extLst>
                  <a:ext uri="{FF2B5EF4-FFF2-40B4-BE49-F238E27FC236}">
                    <a16:creationId xmlns:a16="http://schemas.microsoft.com/office/drawing/2014/main" id="{0C99F449-2592-784F-A88E-B3729AFA5E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094705">
                <a:off x="9431237" y="890815"/>
                <a:ext cx="882021" cy="628530"/>
              </a:xfrm>
              <a:prstGeom prst="rect">
                <a:avLst/>
              </a:prstGeom>
            </p:spPr>
          </p:pic>
        </p:grpSp>
      </p:grpSp>
    </p:spTree>
    <p:extLst>
      <p:ext uri="{BB962C8B-B14F-4D97-AF65-F5344CB8AC3E}">
        <p14:creationId xmlns:p14="http://schemas.microsoft.com/office/powerpoint/2010/main" val="385810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47C8-3CE9-3D82-881C-6DE44564C3A6}"/>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Confusion Matrices</a:t>
            </a:r>
            <a:endParaRPr lang="en-IL" dirty="0"/>
          </a:p>
        </p:txBody>
      </p:sp>
      <p:pic>
        <p:nvPicPr>
          <p:cNvPr id="1026" name="Picture 2">
            <a:extLst>
              <a:ext uri="{FF2B5EF4-FFF2-40B4-BE49-F238E27FC236}">
                <a16:creationId xmlns:a16="http://schemas.microsoft.com/office/drawing/2014/main" id="{2B02FF84-0DF3-0F0F-5A61-CFC2336784C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56427" b="50000"/>
          <a:stretch/>
        </p:blipFill>
        <p:spPr bwMode="auto">
          <a:xfrm>
            <a:off x="1050930" y="1768613"/>
            <a:ext cx="4516231" cy="33884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FFE1E4-4D86-E053-3ED9-BE29159B135C}"/>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50789" t="49157"/>
          <a:stretch/>
        </p:blipFill>
        <p:spPr bwMode="auto">
          <a:xfrm>
            <a:off x="5932227" y="1743024"/>
            <a:ext cx="5091718" cy="3439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B135F2-6E70-B480-68C6-DCFADFE34215}"/>
              </a:ext>
            </a:extLst>
          </p:cNvPr>
          <p:cNvSpPr txBox="1"/>
          <p:nvPr/>
        </p:nvSpPr>
        <p:spPr>
          <a:xfrm>
            <a:off x="1410885" y="5479089"/>
            <a:ext cx="3796319" cy="880369"/>
          </a:xfrm>
          <a:prstGeom prst="rect">
            <a:avLst/>
          </a:prstGeom>
          <a:noFill/>
          <a:ln>
            <a:noFill/>
          </a:ln>
        </p:spPr>
        <p:txBody>
          <a:bodyPr wrap="square">
            <a:spAutoFit/>
          </a:bodyPr>
          <a:lstStyle/>
          <a:p>
            <a:pPr algn="ctr">
              <a:lnSpc>
                <a:spcPct val="150000"/>
              </a:lnSpc>
            </a:pPr>
            <a:r>
              <a:rPr lang="en-GB" b="0" i="0" dirty="0">
                <a:solidFill>
                  <a:srgbClr val="212121"/>
                </a:solidFill>
                <a:effectLst/>
                <a:latin typeface="Söhne"/>
              </a:rPr>
              <a:t>True Positive Rate (TPR): 0.655 </a:t>
            </a:r>
          </a:p>
          <a:p>
            <a:pPr algn="ctr">
              <a:lnSpc>
                <a:spcPct val="150000"/>
              </a:lnSpc>
            </a:pPr>
            <a:r>
              <a:rPr lang="en-GB" b="0" i="0" dirty="0">
                <a:solidFill>
                  <a:srgbClr val="212121"/>
                </a:solidFill>
                <a:effectLst/>
                <a:latin typeface="Söhne"/>
              </a:rPr>
              <a:t>True Negative Rate (TNR): 0.886 </a:t>
            </a:r>
          </a:p>
        </p:txBody>
      </p:sp>
      <p:sp>
        <p:nvSpPr>
          <p:cNvPr id="6" name="TextBox 5">
            <a:extLst>
              <a:ext uri="{FF2B5EF4-FFF2-40B4-BE49-F238E27FC236}">
                <a16:creationId xmlns:a16="http://schemas.microsoft.com/office/drawing/2014/main" id="{2F3DFA41-6629-3CE8-F30F-E20B6023A475}"/>
              </a:ext>
            </a:extLst>
          </p:cNvPr>
          <p:cNvSpPr txBox="1"/>
          <p:nvPr/>
        </p:nvSpPr>
        <p:spPr>
          <a:xfrm>
            <a:off x="6984798" y="5479089"/>
            <a:ext cx="3883404" cy="880369"/>
          </a:xfrm>
          <a:prstGeom prst="rect">
            <a:avLst/>
          </a:prstGeom>
          <a:noFill/>
          <a:ln>
            <a:noFill/>
          </a:ln>
        </p:spPr>
        <p:txBody>
          <a:bodyPr wrap="square">
            <a:spAutoFit/>
          </a:bodyPr>
          <a:lstStyle/>
          <a:p>
            <a:pPr algn="ctr">
              <a:lnSpc>
                <a:spcPct val="150000"/>
              </a:lnSpc>
            </a:pPr>
            <a:r>
              <a:rPr lang="en-GB" b="0" i="0" dirty="0">
                <a:solidFill>
                  <a:srgbClr val="212121"/>
                </a:solidFill>
                <a:effectLst/>
                <a:latin typeface="Söhne"/>
              </a:rPr>
              <a:t>True Positive Rate (TPR): 0.649 </a:t>
            </a:r>
          </a:p>
          <a:p>
            <a:pPr algn="ctr">
              <a:lnSpc>
                <a:spcPct val="150000"/>
              </a:lnSpc>
            </a:pPr>
            <a:r>
              <a:rPr lang="en-GB" b="0" i="0" dirty="0">
                <a:solidFill>
                  <a:srgbClr val="212121"/>
                </a:solidFill>
                <a:effectLst/>
                <a:latin typeface="Söhne"/>
              </a:rPr>
              <a:t>True Negative Rate (TNR): 0.964 </a:t>
            </a:r>
          </a:p>
        </p:txBody>
      </p:sp>
    </p:spTree>
    <p:extLst>
      <p:ext uri="{BB962C8B-B14F-4D97-AF65-F5344CB8AC3E}">
        <p14:creationId xmlns:p14="http://schemas.microsoft.com/office/powerpoint/2010/main" val="329803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25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CA446776-7164-FCED-142F-5BEAEE4BA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155" y="1916106"/>
            <a:ext cx="3638939" cy="4614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2D1BC-678C-200C-ACF5-A365F8318706}"/>
              </a:ext>
            </a:extLst>
          </p:cNvPr>
          <p:cNvSpPr>
            <a:spLocks noGrp="1"/>
          </p:cNvSpPr>
          <p:nvPr>
            <p:ph type="title"/>
          </p:nvPr>
        </p:nvSpPr>
        <p:spPr/>
        <p:txBody>
          <a:bodyPr/>
          <a:lstStyle/>
          <a:p>
            <a:r>
              <a:rPr lang="en-US">
                <a:latin typeface="Aharoni" panose="02010803020104030203" pitchFamily="2" charset="-79"/>
                <a:cs typeface="Aharoni" panose="02010803020104030203" pitchFamily="2" charset="-79"/>
              </a:rPr>
              <a:t>Amino Acids Weights Visualization</a:t>
            </a:r>
            <a:endParaRPr lang="en-US" dirty="0"/>
          </a:p>
        </p:txBody>
      </p:sp>
      <p:sp>
        <p:nvSpPr>
          <p:cNvPr id="4" name="TextBox 3">
            <a:extLst>
              <a:ext uri="{FF2B5EF4-FFF2-40B4-BE49-F238E27FC236}">
                <a16:creationId xmlns:a16="http://schemas.microsoft.com/office/drawing/2014/main" id="{FAC3F6F2-A5C0-E346-DC4B-71BA49AF5C32}"/>
              </a:ext>
            </a:extLst>
          </p:cNvPr>
          <p:cNvSpPr txBox="1"/>
          <p:nvPr/>
        </p:nvSpPr>
        <p:spPr>
          <a:xfrm>
            <a:off x="1668683" y="1490633"/>
            <a:ext cx="3643754" cy="400110"/>
          </a:xfrm>
          <a:prstGeom prst="rect">
            <a:avLst/>
          </a:prstGeom>
          <a:noFill/>
        </p:spPr>
        <p:txBody>
          <a:bodyPr wrap="none" rtlCol="0">
            <a:spAutoFit/>
          </a:bodyPr>
          <a:lstStyle/>
          <a:p>
            <a:r>
              <a:rPr lang="en-US" sz="2000" b="1" dirty="0">
                <a:latin typeface="Söhne"/>
              </a:rPr>
              <a:t>Dataset 1 – prions VS disordered</a:t>
            </a:r>
          </a:p>
        </p:txBody>
      </p:sp>
      <p:sp>
        <p:nvSpPr>
          <p:cNvPr id="6" name="TextBox 5">
            <a:extLst>
              <a:ext uri="{FF2B5EF4-FFF2-40B4-BE49-F238E27FC236}">
                <a16:creationId xmlns:a16="http://schemas.microsoft.com/office/drawing/2014/main" id="{0E5DC22C-2DF6-7867-9F83-DE271B34600F}"/>
              </a:ext>
            </a:extLst>
          </p:cNvPr>
          <p:cNvSpPr txBox="1"/>
          <p:nvPr/>
        </p:nvSpPr>
        <p:spPr>
          <a:xfrm>
            <a:off x="6094446" y="1462057"/>
            <a:ext cx="4720699" cy="400110"/>
          </a:xfrm>
          <a:prstGeom prst="rect">
            <a:avLst/>
          </a:prstGeom>
          <a:noFill/>
        </p:spPr>
        <p:txBody>
          <a:bodyPr wrap="square">
            <a:spAutoFit/>
          </a:bodyPr>
          <a:lstStyle/>
          <a:p>
            <a:r>
              <a:rPr lang="en-US" sz="2000" b="1" dirty="0">
                <a:latin typeface="Söhne"/>
              </a:rPr>
              <a:t>Dataset 2 – prions VS </a:t>
            </a:r>
            <a:r>
              <a:rPr lang="en-US" sz="2000" b="1" dirty="0" err="1">
                <a:latin typeface="Söhne"/>
              </a:rPr>
              <a:t>disordered+globular</a:t>
            </a:r>
            <a:endParaRPr lang="en-US" sz="2000" b="1" dirty="0">
              <a:latin typeface="Söhne"/>
            </a:endParaRPr>
          </a:p>
        </p:txBody>
      </p:sp>
      <p:pic>
        <p:nvPicPr>
          <p:cNvPr id="2054" name="Picture 6">
            <a:extLst>
              <a:ext uri="{FF2B5EF4-FFF2-40B4-BE49-F238E27FC236}">
                <a16:creationId xmlns:a16="http://schemas.microsoft.com/office/drawing/2014/main" id="{B3A6D038-0DD9-ABA9-A615-25152F2CD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197" y="1916106"/>
            <a:ext cx="3552293" cy="457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961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E85C-5F26-3705-4CD3-F9EB3A31CA2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Finding Prions In The Human Genome</a:t>
            </a:r>
            <a:endParaRPr lang="en-US" dirty="0"/>
          </a:p>
        </p:txBody>
      </p:sp>
      <p:sp>
        <p:nvSpPr>
          <p:cNvPr id="3" name="Content Placeholder 2">
            <a:extLst>
              <a:ext uri="{FF2B5EF4-FFF2-40B4-BE49-F238E27FC236}">
                <a16:creationId xmlns:a16="http://schemas.microsoft.com/office/drawing/2014/main" id="{7AA42425-64BF-66B1-2B38-894AADB582D5}"/>
              </a:ext>
            </a:extLst>
          </p:cNvPr>
          <p:cNvSpPr>
            <a:spLocks noGrp="1"/>
          </p:cNvSpPr>
          <p:nvPr>
            <p:ph idx="1"/>
          </p:nvPr>
        </p:nvSpPr>
        <p:spPr>
          <a:xfrm>
            <a:off x="838199" y="1825624"/>
            <a:ext cx="10750421" cy="4575175"/>
          </a:xfrm>
        </p:spPr>
        <p:txBody>
          <a:bodyPr>
            <a:normAutofit/>
          </a:bodyPr>
          <a:lstStyle/>
          <a:p>
            <a:pPr>
              <a:lnSpc>
                <a:spcPct val="100000"/>
              </a:lnSpc>
            </a:pPr>
            <a:r>
              <a:rPr lang="en-US" dirty="0">
                <a:latin typeface="Söhne"/>
              </a:rPr>
              <a:t>Checking total of 12,281 genes in the human genome (genes with the size of 500 AA or less)</a:t>
            </a:r>
            <a:br>
              <a:rPr lang="en-US" sz="1200" dirty="0">
                <a:latin typeface="Söhne"/>
              </a:rPr>
            </a:br>
            <a:endParaRPr lang="en-US" dirty="0">
              <a:latin typeface="Söhne"/>
            </a:endParaRPr>
          </a:p>
          <a:p>
            <a:pPr>
              <a:lnSpc>
                <a:spcPct val="100000"/>
              </a:lnSpc>
            </a:pPr>
            <a:r>
              <a:rPr lang="en-US" dirty="0">
                <a:latin typeface="Söhne"/>
              </a:rPr>
              <a:t>With specific attention to:</a:t>
            </a:r>
          </a:p>
          <a:p>
            <a:pPr lvl="1">
              <a:lnSpc>
                <a:spcPct val="100000"/>
              </a:lnSpc>
            </a:pPr>
            <a:r>
              <a:rPr lang="en-US" dirty="0">
                <a:solidFill>
                  <a:srgbClr val="FF0000"/>
                </a:solidFill>
                <a:latin typeface="Söhne"/>
              </a:rPr>
              <a:t>PRIO_HUMAN - Major prion protein</a:t>
            </a:r>
          </a:p>
          <a:p>
            <a:pPr lvl="1">
              <a:lnSpc>
                <a:spcPct val="100000"/>
              </a:lnSpc>
            </a:pPr>
            <a:r>
              <a:rPr lang="en-US" dirty="0">
                <a:latin typeface="Söhne"/>
              </a:rPr>
              <a:t>PRND_HUMAN - Prion-like protein doppel</a:t>
            </a:r>
          </a:p>
          <a:p>
            <a:pPr marL="0" indent="0">
              <a:lnSpc>
                <a:spcPct val="100000"/>
              </a:lnSpc>
              <a:buNone/>
            </a:pPr>
            <a:endParaRPr lang="en-US" sz="3200" dirty="0">
              <a:latin typeface="Söhne"/>
            </a:endParaRPr>
          </a:p>
          <a:p>
            <a:pPr marL="0" indent="0">
              <a:lnSpc>
                <a:spcPct val="100000"/>
              </a:lnSpc>
              <a:buNone/>
            </a:pPr>
            <a:endParaRPr lang="en-US" sz="3200" dirty="0">
              <a:latin typeface="Söhne"/>
            </a:endParaRPr>
          </a:p>
          <a:p>
            <a:pPr marL="0" indent="0">
              <a:lnSpc>
                <a:spcPct val="100000"/>
              </a:lnSpc>
              <a:buNone/>
            </a:pPr>
            <a:r>
              <a:rPr lang="en-US" sz="2000" dirty="0">
                <a:latin typeface="Söhne"/>
              </a:rPr>
              <a:t>*</a:t>
            </a:r>
            <a:r>
              <a:rPr lang="en-US" dirty="0">
                <a:latin typeface="Söhne"/>
              </a:rPr>
              <a:t> </a:t>
            </a:r>
            <a:r>
              <a:rPr lang="en-US" sz="1800" dirty="0">
                <a:latin typeface="Söhne"/>
              </a:rPr>
              <a:t>These prion proteins were removed from the negative sets before training the models</a:t>
            </a:r>
            <a:endParaRPr lang="en-US" sz="3200" dirty="0">
              <a:latin typeface="Söhne"/>
            </a:endParaRPr>
          </a:p>
        </p:txBody>
      </p:sp>
      <p:pic>
        <p:nvPicPr>
          <p:cNvPr id="5" name="Picture 4">
            <a:extLst>
              <a:ext uri="{FF2B5EF4-FFF2-40B4-BE49-F238E27FC236}">
                <a16:creationId xmlns:a16="http://schemas.microsoft.com/office/drawing/2014/main" id="{7F4D80A8-9EE6-289D-4F0E-7120A1C06648}"/>
              </a:ext>
            </a:extLst>
          </p:cNvPr>
          <p:cNvPicPr>
            <a:picLocks noChangeAspect="1"/>
          </p:cNvPicPr>
          <p:nvPr/>
        </p:nvPicPr>
        <p:blipFill>
          <a:blip r:embed="rId3"/>
          <a:stretch>
            <a:fillRect/>
          </a:stretch>
        </p:blipFill>
        <p:spPr>
          <a:xfrm>
            <a:off x="8656149" y="2360601"/>
            <a:ext cx="2932471" cy="3505219"/>
          </a:xfrm>
          <a:prstGeom prst="rect">
            <a:avLst/>
          </a:prstGeom>
        </p:spPr>
      </p:pic>
    </p:spTree>
    <p:extLst>
      <p:ext uri="{BB962C8B-B14F-4D97-AF65-F5344CB8AC3E}">
        <p14:creationId xmlns:p14="http://schemas.microsoft.com/office/powerpoint/2010/main" val="1556314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EAAC-3A80-56DA-E618-3E20BC83B94A}"/>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Finding Prions In The Human Genome</a:t>
            </a:r>
          </a:p>
        </p:txBody>
      </p:sp>
      <p:sp>
        <p:nvSpPr>
          <p:cNvPr id="5" name="TextBox 4">
            <a:extLst>
              <a:ext uri="{FF2B5EF4-FFF2-40B4-BE49-F238E27FC236}">
                <a16:creationId xmlns:a16="http://schemas.microsoft.com/office/drawing/2014/main" id="{B77A1459-CD36-B2B9-B190-EDC001578C37}"/>
              </a:ext>
            </a:extLst>
          </p:cNvPr>
          <p:cNvSpPr txBox="1"/>
          <p:nvPr/>
        </p:nvSpPr>
        <p:spPr>
          <a:xfrm>
            <a:off x="1433319" y="5183919"/>
            <a:ext cx="4282751" cy="646331"/>
          </a:xfrm>
          <a:prstGeom prst="rect">
            <a:avLst/>
          </a:prstGeom>
          <a:noFill/>
        </p:spPr>
        <p:txBody>
          <a:bodyPr wrap="square" rtlCol="0">
            <a:spAutoFit/>
          </a:bodyPr>
          <a:lstStyle/>
          <a:p>
            <a:pPr algn="ctr"/>
            <a:r>
              <a:rPr lang="en-US" dirty="0">
                <a:solidFill>
                  <a:srgbClr val="FF0000"/>
                </a:solidFill>
                <a:latin typeface="Söhne"/>
              </a:rPr>
              <a:t>Rank for PRIO_HUMAN – 12 – top 0.1%!</a:t>
            </a:r>
          </a:p>
          <a:p>
            <a:pPr algn="ctr"/>
            <a:r>
              <a:rPr lang="en-US" dirty="0">
                <a:latin typeface="Söhne"/>
              </a:rPr>
              <a:t>Rank for PRND_HUMAN – 630 – top 6%!</a:t>
            </a:r>
          </a:p>
        </p:txBody>
      </p:sp>
      <p:pic>
        <p:nvPicPr>
          <p:cNvPr id="1034" name="Picture 10">
            <a:extLst>
              <a:ext uri="{FF2B5EF4-FFF2-40B4-BE49-F238E27FC236}">
                <a16:creationId xmlns:a16="http://schemas.microsoft.com/office/drawing/2014/main" id="{BBB2AB04-780D-9B4C-29B4-488DBE761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970" y="1648203"/>
            <a:ext cx="4877451" cy="33523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FE693C3-01B2-75ED-373E-C3FF92DBD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76" y="1641728"/>
            <a:ext cx="5385827" cy="33523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76B6FA-241C-31AC-AA9F-19D993ED3FFE}"/>
              </a:ext>
            </a:extLst>
          </p:cNvPr>
          <p:cNvSpPr txBox="1"/>
          <p:nvPr/>
        </p:nvSpPr>
        <p:spPr>
          <a:xfrm>
            <a:off x="6974026" y="5183918"/>
            <a:ext cx="4194313" cy="646331"/>
          </a:xfrm>
          <a:prstGeom prst="rect">
            <a:avLst/>
          </a:prstGeom>
          <a:noFill/>
        </p:spPr>
        <p:txBody>
          <a:bodyPr wrap="square">
            <a:spAutoFit/>
          </a:bodyPr>
          <a:lstStyle/>
          <a:p>
            <a:pPr algn="ctr"/>
            <a:r>
              <a:rPr lang="en-US" dirty="0">
                <a:solidFill>
                  <a:srgbClr val="FF0000"/>
                </a:solidFill>
                <a:latin typeface="Söhne"/>
              </a:rPr>
              <a:t>Rank for PRIO_HUMAN – 350 – top 3%!</a:t>
            </a:r>
          </a:p>
          <a:p>
            <a:pPr algn="ctr"/>
            <a:r>
              <a:rPr lang="en-US" dirty="0">
                <a:latin typeface="Söhne"/>
              </a:rPr>
              <a:t>Rank for PRND_HUMAN – 556 – top 5%!</a:t>
            </a:r>
          </a:p>
        </p:txBody>
      </p:sp>
    </p:spTree>
    <p:extLst>
      <p:ext uri="{BB962C8B-B14F-4D97-AF65-F5344CB8AC3E}">
        <p14:creationId xmlns:p14="http://schemas.microsoft.com/office/powerpoint/2010/main" val="1128677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81D5-BF61-9DE0-CDC5-C84558BCFB2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First – Some Biology</a:t>
            </a:r>
            <a:endParaRPr lang="en-US" dirty="0"/>
          </a:p>
        </p:txBody>
      </p:sp>
      <p:sp>
        <p:nvSpPr>
          <p:cNvPr id="3" name="Content Placeholder 2">
            <a:extLst>
              <a:ext uri="{FF2B5EF4-FFF2-40B4-BE49-F238E27FC236}">
                <a16:creationId xmlns:a16="http://schemas.microsoft.com/office/drawing/2014/main" id="{F26897CA-1B09-2F8F-92E7-61410FAEBE3D}"/>
              </a:ext>
            </a:extLst>
          </p:cNvPr>
          <p:cNvSpPr>
            <a:spLocks noGrp="1"/>
          </p:cNvSpPr>
          <p:nvPr>
            <p:ph idx="1"/>
          </p:nvPr>
        </p:nvSpPr>
        <p:spPr>
          <a:xfrm>
            <a:off x="838200" y="1567208"/>
            <a:ext cx="10515600" cy="4351338"/>
          </a:xfrm>
        </p:spPr>
        <p:txBody>
          <a:bodyPr>
            <a:normAutofit/>
          </a:bodyPr>
          <a:lstStyle/>
          <a:p>
            <a:r>
              <a:rPr lang="en-US" sz="2000" b="0" i="0" dirty="0">
                <a:effectLst/>
                <a:latin typeface="Söhne"/>
              </a:rPr>
              <a:t>Proteins are expressed from genes in a process called </a:t>
            </a:r>
            <a:r>
              <a:rPr lang="en-US" sz="2000" dirty="0">
                <a:latin typeface="Söhne"/>
              </a:rPr>
              <a:t>‘</a:t>
            </a:r>
            <a:r>
              <a:rPr lang="en-US" sz="2000" b="1" i="0" dirty="0">
                <a:effectLst/>
                <a:latin typeface="Söhne"/>
              </a:rPr>
              <a:t>Gene Expression</a:t>
            </a:r>
            <a:r>
              <a:rPr lang="en-US" sz="2000" b="0" i="0" dirty="0">
                <a:effectLst/>
                <a:latin typeface="Söhne"/>
              </a:rPr>
              <a:t>’.</a:t>
            </a:r>
          </a:p>
          <a:p>
            <a:r>
              <a:rPr lang="en-US" sz="2000" b="0" i="0" dirty="0">
                <a:solidFill>
                  <a:srgbClr val="000000"/>
                </a:solidFill>
                <a:effectLst/>
                <a:latin typeface="Söhne"/>
              </a:rPr>
              <a:t>The </a:t>
            </a:r>
            <a:r>
              <a:rPr lang="en-US" sz="2000" b="1" i="0" dirty="0">
                <a:solidFill>
                  <a:srgbClr val="000000"/>
                </a:solidFill>
                <a:effectLst/>
                <a:latin typeface="Söhne"/>
              </a:rPr>
              <a:t>amino acids </a:t>
            </a:r>
            <a:r>
              <a:rPr lang="en-US" sz="2000" b="0" i="0" dirty="0">
                <a:solidFill>
                  <a:srgbClr val="000000"/>
                </a:solidFill>
                <a:effectLst/>
                <a:latin typeface="Söhne"/>
              </a:rPr>
              <a:t>are the </a:t>
            </a:r>
            <a:r>
              <a:rPr lang="en-US" sz="2000" b="0" i="0" dirty="0">
                <a:effectLst/>
                <a:latin typeface="Söhne"/>
              </a:rPr>
              <a:t>'building blocks’ of the proteins and can be classified by their properties.</a:t>
            </a:r>
          </a:p>
        </p:txBody>
      </p:sp>
      <p:pic>
        <p:nvPicPr>
          <p:cNvPr id="1026" name="Picture 2">
            <a:extLst>
              <a:ext uri="{FF2B5EF4-FFF2-40B4-BE49-F238E27FC236}">
                <a16:creationId xmlns:a16="http://schemas.microsoft.com/office/drawing/2014/main" id="{3773B042-ADC6-A4F4-7C5F-147A30575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891" y="2892771"/>
            <a:ext cx="8818490" cy="2357015"/>
          </a:xfrm>
          <a:prstGeom prst="rect">
            <a:avLst/>
          </a:prstGeom>
          <a:noFill/>
          <a:extLst>
            <a:ext uri="{909E8E84-426E-40DD-AFC4-6F175D3DCCD1}">
              <a14:hiddenFill xmlns:a14="http://schemas.microsoft.com/office/drawing/2010/main">
                <a:solidFill>
                  <a:srgbClr val="FFFFFF"/>
                </a:solidFill>
              </a14:hiddenFill>
            </a:ext>
          </a:extLst>
        </p:spPr>
      </p:pic>
      <p:sp>
        <p:nvSpPr>
          <p:cNvPr id="28" name="תיבת טקסט 27">
            <a:extLst>
              <a:ext uri="{FF2B5EF4-FFF2-40B4-BE49-F238E27FC236}">
                <a16:creationId xmlns:a16="http://schemas.microsoft.com/office/drawing/2014/main" id="{BD7E66F5-7D37-1746-5152-697EC8D19F03}"/>
              </a:ext>
            </a:extLst>
          </p:cNvPr>
          <p:cNvSpPr txBox="1"/>
          <p:nvPr/>
        </p:nvSpPr>
        <p:spPr>
          <a:xfrm>
            <a:off x="1773043" y="5249786"/>
            <a:ext cx="8967337" cy="584775"/>
          </a:xfrm>
          <a:prstGeom prst="rect">
            <a:avLst/>
          </a:prstGeom>
          <a:noFill/>
        </p:spPr>
        <p:txBody>
          <a:bodyPr wrap="square" rtlCol="1">
            <a:spAutoFit/>
          </a:bodyPr>
          <a:lstStyle/>
          <a:p>
            <a:r>
              <a:rPr lang="en-US" sz="3200" b="1" dirty="0">
                <a:solidFill>
                  <a:srgbClr val="F05473"/>
                </a:solidFill>
              </a:rPr>
              <a:t> </a:t>
            </a:r>
            <a:r>
              <a:rPr lang="en-US" sz="2000" b="1" dirty="0"/>
              <a:t>sequence</a:t>
            </a:r>
            <a:r>
              <a:rPr lang="en-US" sz="3200" b="1" dirty="0">
                <a:solidFill>
                  <a:srgbClr val="F05473"/>
                </a:solidFill>
              </a:rPr>
              <a:t>      A</a:t>
            </a:r>
            <a:r>
              <a:rPr lang="en-US" sz="3200" b="1" dirty="0"/>
              <a:t>          </a:t>
            </a:r>
            <a:r>
              <a:rPr lang="en-US" sz="3200" b="1" dirty="0">
                <a:solidFill>
                  <a:srgbClr val="AC86BD"/>
                </a:solidFill>
              </a:rPr>
              <a:t>T  </a:t>
            </a:r>
            <a:r>
              <a:rPr lang="en-US" sz="3200" b="1" dirty="0"/>
              <a:t>       </a:t>
            </a:r>
            <a:r>
              <a:rPr lang="en-US" sz="3200" b="1" dirty="0">
                <a:solidFill>
                  <a:srgbClr val="FAA71A"/>
                </a:solidFill>
              </a:rPr>
              <a:t>E </a:t>
            </a:r>
            <a:r>
              <a:rPr lang="en-US" sz="3200" b="1" dirty="0"/>
              <a:t>          </a:t>
            </a:r>
            <a:r>
              <a:rPr lang="en-US" sz="3200" b="1" dirty="0">
                <a:solidFill>
                  <a:srgbClr val="EF4800"/>
                </a:solidFill>
              </a:rPr>
              <a:t>L </a:t>
            </a:r>
            <a:r>
              <a:rPr lang="en-US" sz="3200" b="1" dirty="0"/>
              <a:t>         </a:t>
            </a:r>
            <a:r>
              <a:rPr lang="en-US" sz="3200" b="1" dirty="0">
                <a:solidFill>
                  <a:srgbClr val="F05473"/>
                </a:solidFill>
              </a:rPr>
              <a:t>R</a:t>
            </a:r>
            <a:r>
              <a:rPr lang="en-US" sz="3200" b="1" dirty="0"/>
              <a:t>         </a:t>
            </a:r>
            <a:r>
              <a:rPr lang="en-US" sz="3200" b="1" dirty="0">
                <a:solidFill>
                  <a:srgbClr val="AC86BD"/>
                </a:solidFill>
              </a:rPr>
              <a:t>S</a:t>
            </a:r>
            <a:endParaRPr lang="he-IL" sz="3200" b="1" dirty="0">
              <a:solidFill>
                <a:srgbClr val="AC86BD"/>
              </a:solidFill>
            </a:endParaRPr>
          </a:p>
        </p:txBody>
      </p:sp>
      <p:cxnSp>
        <p:nvCxnSpPr>
          <p:cNvPr id="7" name="מחבר חץ ישר 6">
            <a:extLst>
              <a:ext uri="{FF2B5EF4-FFF2-40B4-BE49-F238E27FC236}">
                <a16:creationId xmlns:a16="http://schemas.microsoft.com/office/drawing/2014/main" id="{4B43A5D1-16EC-DB49-643C-6705EA366B1E}"/>
              </a:ext>
            </a:extLst>
          </p:cNvPr>
          <p:cNvCxnSpPr>
            <a:cxnSpLocks/>
          </p:cNvCxnSpPr>
          <p:nvPr/>
        </p:nvCxnSpPr>
        <p:spPr>
          <a:xfrm>
            <a:off x="624840" y="5623560"/>
            <a:ext cx="102108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12545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07A9-E4FD-9A7A-DFE8-40FF4DA02BB8}"/>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Success!</a:t>
            </a:r>
            <a:endParaRPr lang="en-US" b="1" dirty="0"/>
          </a:p>
        </p:txBody>
      </p:sp>
      <p:sp>
        <p:nvSpPr>
          <p:cNvPr id="3" name="Content Placeholder 2">
            <a:extLst>
              <a:ext uri="{FF2B5EF4-FFF2-40B4-BE49-F238E27FC236}">
                <a16:creationId xmlns:a16="http://schemas.microsoft.com/office/drawing/2014/main" id="{70EC6B89-648F-1FD9-A0BF-5C172A148BB0}"/>
              </a:ext>
            </a:extLst>
          </p:cNvPr>
          <p:cNvSpPr>
            <a:spLocks noGrp="1"/>
          </p:cNvSpPr>
          <p:nvPr>
            <p:ph idx="1"/>
          </p:nvPr>
        </p:nvSpPr>
        <p:spPr>
          <a:xfrm>
            <a:off x="914400" y="1520687"/>
            <a:ext cx="11042374" cy="4656276"/>
          </a:xfrm>
        </p:spPr>
        <p:txBody>
          <a:bodyPr>
            <a:normAutofit/>
          </a:bodyPr>
          <a:lstStyle/>
          <a:p>
            <a:pPr marL="0" indent="0">
              <a:lnSpc>
                <a:spcPct val="100000"/>
              </a:lnSpc>
              <a:buNone/>
            </a:pPr>
            <a:r>
              <a:rPr lang="en-US" b="1" dirty="0">
                <a:solidFill>
                  <a:srgbClr val="00B050"/>
                </a:solidFill>
                <a:latin typeface="Söhne"/>
              </a:rPr>
              <a:t>✓</a:t>
            </a:r>
            <a:r>
              <a:rPr lang="en-US" sz="2600" dirty="0">
                <a:latin typeface="Söhne"/>
              </a:rPr>
              <a:t>  Our model successfully identified compositional features known about </a:t>
            </a:r>
            <a:br>
              <a:rPr lang="en-US" sz="2600" dirty="0">
                <a:latin typeface="Söhne"/>
              </a:rPr>
            </a:br>
            <a:r>
              <a:rPr lang="en-US" sz="2600" dirty="0">
                <a:latin typeface="Söhne"/>
              </a:rPr>
              <a:t>prions – regions with N, Q residues </a:t>
            </a:r>
            <a:r>
              <a:rPr lang="en-US" sz="2600" dirty="0">
                <a:latin typeface="Söhne"/>
                <a:sym typeface="Wingdings" panose="05000000000000000000" pitchFamily="2" charset="2"/>
              </a:rPr>
              <a:t></a:t>
            </a:r>
          </a:p>
          <a:p>
            <a:pPr marL="0" indent="0">
              <a:lnSpc>
                <a:spcPct val="100000"/>
              </a:lnSpc>
              <a:buNone/>
            </a:pPr>
            <a:r>
              <a:rPr lang="en-US" b="1" dirty="0">
                <a:solidFill>
                  <a:srgbClr val="00B050"/>
                </a:solidFill>
                <a:latin typeface="Söhne"/>
              </a:rPr>
              <a:t>✓</a:t>
            </a:r>
            <a:r>
              <a:rPr lang="en-US" sz="2600" dirty="0">
                <a:latin typeface="Söhne"/>
              </a:rPr>
              <a:t>  </a:t>
            </a:r>
            <a:r>
              <a:rPr lang="en-US" sz="2600" dirty="0">
                <a:latin typeface="Söhne"/>
                <a:sym typeface="Wingdings" panose="05000000000000000000" pitchFamily="2" charset="2"/>
              </a:rPr>
              <a:t>We also recognized with high ranks 2 known prions in the human genome </a:t>
            </a:r>
          </a:p>
          <a:p>
            <a:pPr marL="0" indent="0">
              <a:buNone/>
            </a:pPr>
            <a:endParaRPr lang="en-US" dirty="0">
              <a:latin typeface="Söhne"/>
            </a:endParaRPr>
          </a:p>
        </p:txBody>
      </p:sp>
      <p:pic>
        <p:nvPicPr>
          <p:cNvPr id="5" name="Picture 4">
            <a:extLst>
              <a:ext uri="{FF2B5EF4-FFF2-40B4-BE49-F238E27FC236}">
                <a16:creationId xmlns:a16="http://schemas.microsoft.com/office/drawing/2014/main" id="{A7AE61D6-5B0E-4FBA-A93C-923C307120D9}"/>
              </a:ext>
            </a:extLst>
          </p:cNvPr>
          <p:cNvPicPr>
            <a:picLocks noChangeAspect="1"/>
          </p:cNvPicPr>
          <p:nvPr/>
        </p:nvPicPr>
        <p:blipFill>
          <a:blip r:embed="rId3"/>
          <a:stretch>
            <a:fillRect/>
          </a:stretch>
        </p:blipFill>
        <p:spPr>
          <a:xfrm>
            <a:off x="1032555" y="3449878"/>
            <a:ext cx="6151749" cy="2561029"/>
          </a:xfrm>
          <a:prstGeom prst="rect">
            <a:avLst/>
          </a:prstGeom>
        </p:spPr>
      </p:pic>
      <p:pic>
        <p:nvPicPr>
          <p:cNvPr id="1028" name="Picture 4" descr="great success borat | Great Wall of Numbers">
            <a:extLst>
              <a:ext uri="{FF2B5EF4-FFF2-40B4-BE49-F238E27FC236}">
                <a16:creationId xmlns:a16="http://schemas.microsoft.com/office/drawing/2014/main" id="{2B69C2FA-B8DB-B0EB-EAD9-6A8424B4F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7278" y="3316067"/>
            <a:ext cx="3566522" cy="260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923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EA21-139F-112A-E23A-B4A694DB0109}"/>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Innovation &amp; Existing Models</a:t>
            </a:r>
          </a:p>
        </p:txBody>
      </p:sp>
      <p:graphicFrame>
        <p:nvGraphicFramePr>
          <p:cNvPr id="7" name="Content Placeholder 6">
            <a:extLst>
              <a:ext uri="{FF2B5EF4-FFF2-40B4-BE49-F238E27FC236}">
                <a16:creationId xmlns:a16="http://schemas.microsoft.com/office/drawing/2014/main" id="{ACB6D4FD-F0ED-166E-0AE9-89D2D5E071F8}"/>
              </a:ext>
            </a:extLst>
          </p:cNvPr>
          <p:cNvGraphicFramePr>
            <a:graphicFrameLocks noGrp="1"/>
          </p:cNvGraphicFramePr>
          <p:nvPr>
            <p:ph idx="1"/>
          </p:nvPr>
        </p:nvGraphicFramePr>
        <p:xfrm>
          <a:off x="2657342" y="1999611"/>
          <a:ext cx="4252743" cy="3011178"/>
        </p:xfrm>
        <a:graphic>
          <a:graphicData uri="http://schemas.openxmlformats.org/drawingml/2006/table">
            <a:tbl>
              <a:tblPr firstRow="1" bandRow="1">
                <a:tableStyleId>{5C22544A-7EE6-4342-B048-85BDC9FD1C3A}</a:tableStyleId>
              </a:tblPr>
              <a:tblGrid>
                <a:gridCol w="2456457">
                  <a:extLst>
                    <a:ext uri="{9D8B030D-6E8A-4147-A177-3AD203B41FA5}">
                      <a16:colId xmlns:a16="http://schemas.microsoft.com/office/drawing/2014/main" val="1196578339"/>
                    </a:ext>
                  </a:extLst>
                </a:gridCol>
                <a:gridCol w="1796286">
                  <a:extLst>
                    <a:ext uri="{9D8B030D-6E8A-4147-A177-3AD203B41FA5}">
                      <a16:colId xmlns:a16="http://schemas.microsoft.com/office/drawing/2014/main" val="3570656662"/>
                    </a:ext>
                  </a:extLst>
                </a:gridCol>
              </a:tblGrid>
              <a:tr h="362352">
                <a:tc>
                  <a:txBody>
                    <a:bodyPr/>
                    <a:lstStyle/>
                    <a:p>
                      <a:pPr algn="ctr" fontAlgn="t">
                        <a:lnSpc>
                          <a:spcPct val="100000"/>
                        </a:lnSpc>
                      </a:pPr>
                      <a:r>
                        <a:rPr lang="en-US" sz="2000" b="1" dirty="0">
                          <a:solidFill>
                            <a:srgbClr val="000000"/>
                          </a:solidFill>
                          <a:effectLst/>
                          <a:latin typeface="Söhne"/>
                        </a:rPr>
                        <a:t>Algorithm</a:t>
                      </a:r>
                    </a:p>
                  </a:txBody>
                  <a:tcPr marL="50015" marR="50015" marT="25008" marB="25008" anchor="ctr"/>
                </a:tc>
                <a:tc>
                  <a:txBody>
                    <a:bodyPr/>
                    <a:lstStyle/>
                    <a:p>
                      <a:pPr algn="ctr" fontAlgn="t">
                        <a:lnSpc>
                          <a:spcPct val="100000"/>
                        </a:lnSpc>
                      </a:pPr>
                      <a:r>
                        <a:rPr lang="en-US" sz="2000" b="1" dirty="0">
                          <a:solidFill>
                            <a:srgbClr val="000000"/>
                          </a:solidFill>
                          <a:effectLst/>
                          <a:latin typeface="Söhne"/>
                        </a:rPr>
                        <a:t>Accuracy</a:t>
                      </a:r>
                    </a:p>
                  </a:txBody>
                  <a:tcPr marL="50015" marR="50015" marT="25008" marB="25008" anchor="ctr"/>
                </a:tc>
                <a:extLst>
                  <a:ext uri="{0D108BD9-81ED-4DB2-BD59-A6C34878D82A}">
                    <a16:rowId xmlns:a16="http://schemas.microsoft.com/office/drawing/2014/main" val="3913074621"/>
                  </a:ext>
                </a:extLst>
              </a:tr>
              <a:tr h="362352">
                <a:tc>
                  <a:txBody>
                    <a:bodyPr/>
                    <a:lstStyle/>
                    <a:p>
                      <a:pPr algn="ctr" fontAlgn="t">
                        <a:lnSpc>
                          <a:spcPct val="100000"/>
                        </a:lnSpc>
                      </a:pPr>
                      <a:r>
                        <a:rPr lang="en-US" sz="2000" b="1" dirty="0">
                          <a:solidFill>
                            <a:srgbClr val="000000"/>
                          </a:solidFill>
                          <a:effectLst/>
                          <a:latin typeface="Söhne"/>
                        </a:rPr>
                        <a:t>PrionX – Dataset 1</a:t>
                      </a:r>
                    </a:p>
                  </a:txBody>
                  <a:tcPr marL="50015" marR="50015" marT="25008" marB="25008" anchor="ctr"/>
                </a:tc>
                <a:tc>
                  <a:txBody>
                    <a:bodyPr/>
                    <a:lstStyle/>
                    <a:p>
                      <a:pPr algn="ctr" fontAlgn="t">
                        <a:lnSpc>
                          <a:spcPct val="100000"/>
                        </a:lnSpc>
                      </a:pPr>
                      <a:r>
                        <a:rPr lang="en-US" sz="2000" b="1" dirty="0">
                          <a:solidFill>
                            <a:srgbClr val="000000"/>
                          </a:solidFill>
                          <a:effectLst/>
                          <a:latin typeface="Söhne"/>
                        </a:rPr>
                        <a:t>0.83</a:t>
                      </a:r>
                    </a:p>
                  </a:txBody>
                  <a:tcPr marL="50015" marR="50015" marT="25008" marB="25008" anchor="ctr"/>
                </a:tc>
                <a:extLst>
                  <a:ext uri="{0D108BD9-81ED-4DB2-BD59-A6C34878D82A}">
                    <a16:rowId xmlns:a16="http://schemas.microsoft.com/office/drawing/2014/main" val="537774004"/>
                  </a:ext>
                </a:extLst>
              </a:tr>
              <a:tr h="362352">
                <a:tc>
                  <a:txBody>
                    <a:bodyPr/>
                    <a:lstStyle/>
                    <a:p>
                      <a:pPr algn="ctr" fontAlgn="t">
                        <a:lnSpc>
                          <a:spcPct val="100000"/>
                        </a:lnSpc>
                      </a:pPr>
                      <a:r>
                        <a:rPr lang="en-US" sz="2000" b="1" dirty="0">
                          <a:solidFill>
                            <a:srgbClr val="000000"/>
                          </a:solidFill>
                          <a:effectLst/>
                          <a:latin typeface="Söhne"/>
                        </a:rPr>
                        <a:t>PrionX – Dataset 2</a:t>
                      </a:r>
                    </a:p>
                  </a:txBody>
                  <a:tcPr marL="50015" marR="50015" marT="25008" marB="25008" anchor="ctr"/>
                </a:tc>
                <a:tc>
                  <a:txBody>
                    <a:bodyPr/>
                    <a:lstStyle/>
                    <a:p>
                      <a:pPr algn="ctr" fontAlgn="t">
                        <a:lnSpc>
                          <a:spcPct val="100000"/>
                        </a:lnSpc>
                      </a:pPr>
                      <a:r>
                        <a:rPr lang="en-US" sz="2000" b="1" dirty="0">
                          <a:solidFill>
                            <a:srgbClr val="000000"/>
                          </a:solidFill>
                          <a:effectLst/>
                          <a:latin typeface="Söhne"/>
                        </a:rPr>
                        <a:t>0.85</a:t>
                      </a:r>
                    </a:p>
                  </a:txBody>
                  <a:tcPr marL="50015" marR="50015" marT="25008" marB="25008" anchor="ctr"/>
                </a:tc>
                <a:extLst>
                  <a:ext uri="{0D108BD9-81ED-4DB2-BD59-A6C34878D82A}">
                    <a16:rowId xmlns:a16="http://schemas.microsoft.com/office/drawing/2014/main" val="1689977216"/>
                  </a:ext>
                </a:extLst>
              </a:tr>
              <a:tr h="362352">
                <a:tc>
                  <a:txBody>
                    <a:bodyPr/>
                    <a:lstStyle/>
                    <a:p>
                      <a:pPr algn="ctr" fontAlgn="t">
                        <a:lnSpc>
                          <a:spcPct val="100000"/>
                        </a:lnSpc>
                      </a:pPr>
                      <a:r>
                        <a:rPr lang="en-US" sz="2000" b="0" i="0" dirty="0" err="1">
                          <a:effectLst/>
                          <a:latin typeface="Söhne"/>
                        </a:rPr>
                        <a:t>PrionW</a:t>
                      </a:r>
                      <a:endParaRPr lang="en-US" sz="2000" b="0" i="0" dirty="0">
                        <a:effectLst/>
                        <a:latin typeface="Söhne"/>
                      </a:endParaRPr>
                    </a:p>
                  </a:txBody>
                  <a:tcPr marL="50015" marR="50015" marT="50015" marB="25008" anchor="ctr"/>
                </a:tc>
                <a:tc>
                  <a:txBody>
                    <a:bodyPr/>
                    <a:lstStyle/>
                    <a:p>
                      <a:pPr algn="ctr" fontAlgn="t">
                        <a:lnSpc>
                          <a:spcPct val="100000"/>
                        </a:lnSpc>
                      </a:pPr>
                      <a:r>
                        <a:rPr lang="en-US" sz="2000" b="0" i="0" dirty="0">
                          <a:effectLst/>
                          <a:latin typeface="Söhne"/>
                        </a:rPr>
                        <a:t>0.94</a:t>
                      </a:r>
                    </a:p>
                  </a:txBody>
                  <a:tcPr marL="50015" marR="50015" marT="50015" marB="25008" anchor="ctr"/>
                </a:tc>
                <a:extLst>
                  <a:ext uri="{0D108BD9-81ED-4DB2-BD59-A6C34878D82A}">
                    <a16:rowId xmlns:a16="http://schemas.microsoft.com/office/drawing/2014/main" val="3966914072"/>
                  </a:ext>
                </a:extLst>
              </a:tr>
              <a:tr h="362352">
                <a:tc>
                  <a:txBody>
                    <a:bodyPr/>
                    <a:lstStyle/>
                    <a:p>
                      <a:pPr algn="ctr" fontAlgn="t">
                        <a:lnSpc>
                          <a:spcPct val="100000"/>
                        </a:lnSpc>
                      </a:pPr>
                      <a:r>
                        <a:rPr lang="en-US" sz="2000" b="0" dirty="0">
                          <a:effectLst/>
                          <a:latin typeface="Söhne"/>
                        </a:rPr>
                        <a:t>AGGRESCAN</a:t>
                      </a:r>
                    </a:p>
                  </a:txBody>
                  <a:tcPr marL="50015" marR="50015" marT="50015" marB="25008" anchor="ctr"/>
                </a:tc>
                <a:tc>
                  <a:txBody>
                    <a:bodyPr/>
                    <a:lstStyle/>
                    <a:p>
                      <a:pPr algn="ctr" fontAlgn="t">
                        <a:lnSpc>
                          <a:spcPct val="100000"/>
                        </a:lnSpc>
                      </a:pPr>
                      <a:r>
                        <a:rPr lang="en-US" sz="2000" b="0" dirty="0">
                          <a:effectLst/>
                          <a:latin typeface="Söhne"/>
                        </a:rPr>
                        <a:t>0.76</a:t>
                      </a:r>
                    </a:p>
                  </a:txBody>
                  <a:tcPr marL="50015" marR="50015" marT="50015" marB="25008" anchor="ctr"/>
                </a:tc>
                <a:extLst>
                  <a:ext uri="{0D108BD9-81ED-4DB2-BD59-A6C34878D82A}">
                    <a16:rowId xmlns:a16="http://schemas.microsoft.com/office/drawing/2014/main" val="997130729"/>
                  </a:ext>
                </a:extLst>
              </a:tr>
              <a:tr h="362352">
                <a:tc>
                  <a:txBody>
                    <a:bodyPr/>
                    <a:lstStyle/>
                    <a:p>
                      <a:pPr algn="ctr" fontAlgn="t">
                        <a:lnSpc>
                          <a:spcPct val="100000"/>
                        </a:lnSpc>
                      </a:pPr>
                      <a:r>
                        <a:rPr lang="en-US" sz="2000" b="0" dirty="0">
                          <a:effectLst/>
                          <a:latin typeface="Söhne"/>
                        </a:rPr>
                        <a:t>PATH</a:t>
                      </a:r>
                    </a:p>
                  </a:txBody>
                  <a:tcPr marL="50015" marR="50015" marT="50015" marB="25008" anchor="ctr"/>
                </a:tc>
                <a:tc>
                  <a:txBody>
                    <a:bodyPr/>
                    <a:lstStyle/>
                    <a:p>
                      <a:pPr algn="ctr" fontAlgn="t">
                        <a:lnSpc>
                          <a:spcPct val="100000"/>
                        </a:lnSpc>
                      </a:pPr>
                      <a:r>
                        <a:rPr lang="en-US" sz="2000" b="0" dirty="0">
                          <a:effectLst/>
                          <a:latin typeface="Söhne"/>
                        </a:rPr>
                        <a:t>0.82</a:t>
                      </a:r>
                    </a:p>
                  </a:txBody>
                  <a:tcPr marL="50015" marR="50015" marT="50015" marB="25008" anchor="ctr"/>
                </a:tc>
                <a:extLst>
                  <a:ext uri="{0D108BD9-81ED-4DB2-BD59-A6C34878D82A}">
                    <a16:rowId xmlns:a16="http://schemas.microsoft.com/office/drawing/2014/main" val="3073053846"/>
                  </a:ext>
                </a:extLst>
              </a:tr>
              <a:tr h="362352">
                <a:tc>
                  <a:txBody>
                    <a:bodyPr/>
                    <a:lstStyle/>
                    <a:p>
                      <a:pPr algn="ctr" fontAlgn="t">
                        <a:lnSpc>
                          <a:spcPct val="100000"/>
                        </a:lnSpc>
                      </a:pPr>
                      <a:r>
                        <a:rPr lang="en-US" sz="2000" b="0">
                          <a:effectLst/>
                          <a:latin typeface="Söhne"/>
                        </a:rPr>
                        <a:t>RFAmyloid</a:t>
                      </a:r>
                    </a:p>
                  </a:txBody>
                  <a:tcPr marL="50015" marR="50015" marT="50015" marB="25008" anchor="ctr"/>
                </a:tc>
                <a:tc>
                  <a:txBody>
                    <a:bodyPr/>
                    <a:lstStyle/>
                    <a:p>
                      <a:pPr algn="ctr" fontAlgn="t">
                        <a:lnSpc>
                          <a:spcPct val="100000"/>
                        </a:lnSpc>
                      </a:pPr>
                      <a:r>
                        <a:rPr lang="en-US" sz="2000" b="0" dirty="0">
                          <a:effectLst/>
                          <a:latin typeface="Söhne"/>
                        </a:rPr>
                        <a:t>0.45</a:t>
                      </a:r>
                    </a:p>
                  </a:txBody>
                  <a:tcPr marL="50015" marR="50015" marT="50015" marB="25008" anchor="ctr"/>
                </a:tc>
                <a:extLst>
                  <a:ext uri="{0D108BD9-81ED-4DB2-BD59-A6C34878D82A}">
                    <a16:rowId xmlns:a16="http://schemas.microsoft.com/office/drawing/2014/main" val="1159507908"/>
                  </a:ext>
                </a:extLst>
              </a:tr>
              <a:tr h="362352">
                <a:tc>
                  <a:txBody>
                    <a:bodyPr/>
                    <a:lstStyle/>
                    <a:p>
                      <a:pPr algn="ctr" fontAlgn="t">
                        <a:lnSpc>
                          <a:spcPct val="100000"/>
                        </a:lnSpc>
                      </a:pPr>
                      <a:r>
                        <a:rPr lang="en-US" sz="2000" b="0" dirty="0" err="1">
                          <a:effectLst/>
                          <a:latin typeface="Söhne"/>
                        </a:rPr>
                        <a:t>AmyloGram</a:t>
                      </a:r>
                      <a:endParaRPr lang="en-US" sz="2000" b="0" dirty="0">
                        <a:effectLst/>
                        <a:latin typeface="Söhne"/>
                      </a:endParaRPr>
                    </a:p>
                  </a:txBody>
                  <a:tcPr marL="50015" marR="50015" marT="50015" marB="50015" anchor="ctr"/>
                </a:tc>
                <a:tc>
                  <a:txBody>
                    <a:bodyPr/>
                    <a:lstStyle/>
                    <a:p>
                      <a:pPr algn="ctr" fontAlgn="t">
                        <a:lnSpc>
                          <a:spcPct val="100000"/>
                        </a:lnSpc>
                      </a:pPr>
                      <a:r>
                        <a:rPr lang="en-US" sz="2000" b="0" dirty="0">
                          <a:effectLst/>
                          <a:latin typeface="Söhne"/>
                        </a:rPr>
                        <a:t>0.41</a:t>
                      </a:r>
                    </a:p>
                  </a:txBody>
                  <a:tcPr marL="50015" marR="50015" marT="50015" marB="50015" anchor="ctr"/>
                </a:tc>
                <a:extLst>
                  <a:ext uri="{0D108BD9-81ED-4DB2-BD59-A6C34878D82A}">
                    <a16:rowId xmlns:a16="http://schemas.microsoft.com/office/drawing/2014/main" val="2941008352"/>
                  </a:ext>
                </a:extLst>
              </a:tr>
            </a:tbl>
          </a:graphicData>
        </a:graphic>
      </p:graphicFrame>
      <p:sp>
        <p:nvSpPr>
          <p:cNvPr id="3" name="TextBox 2">
            <a:extLst>
              <a:ext uri="{FF2B5EF4-FFF2-40B4-BE49-F238E27FC236}">
                <a16:creationId xmlns:a16="http://schemas.microsoft.com/office/drawing/2014/main" id="{E4368D63-EC1D-D73D-D4B7-88FEABD7EBD7}"/>
              </a:ext>
            </a:extLst>
          </p:cNvPr>
          <p:cNvSpPr txBox="1"/>
          <p:nvPr/>
        </p:nvSpPr>
        <p:spPr>
          <a:xfrm>
            <a:off x="1332672" y="5441859"/>
            <a:ext cx="6902081" cy="830997"/>
          </a:xfrm>
          <a:prstGeom prst="rect">
            <a:avLst/>
          </a:prstGeom>
          <a:noFill/>
        </p:spPr>
        <p:txBody>
          <a:bodyPr wrap="none" rtlCol="0">
            <a:spAutoFit/>
          </a:bodyPr>
          <a:lstStyle/>
          <a:p>
            <a:pPr algn="ctr"/>
            <a:r>
              <a:rPr lang="en-US" sz="2400" b="1" dirty="0">
                <a:latin typeface="Söhne"/>
              </a:rPr>
              <a:t>PrionX</a:t>
            </a:r>
            <a:r>
              <a:rPr lang="en-US" sz="2400" dirty="0">
                <a:latin typeface="Söhne"/>
              </a:rPr>
              <a:t> – Compositional Strategy </a:t>
            </a:r>
          </a:p>
          <a:p>
            <a:pPr algn="ctr"/>
            <a:r>
              <a:rPr lang="en-US" sz="2400" i="1" dirty="0" err="1">
                <a:latin typeface="Söhne"/>
              </a:rPr>
              <a:t>PrionW</a:t>
            </a:r>
            <a:r>
              <a:rPr lang="en-US" sz="2400" dirty="0">
                <a:latin typeface="Söhne"/>
              </a:rPr>
              <a:t> – Compositional + Amyloid Detection Strategy</a:t>
            </a:r>
          </a:p>
        </p:txBody>
      </p:sp>
      <p:pic>
        <p:nvPicPr>
          <p:cNvPr id="1026" name="Picture 2" descr="Neurofibrillary Tangle - an overview | ScienceDirect Topics">
            <a:extLst>
              <a:ext uri="{FF2B5EF4-FFF2-40B4-BE49-F238E27FC236}">
                <a16:creationId xmlns:a16="http://schemas.microsoft.com/office/drawing/2014/main" id="{7B40480E-F852-4A2B-2097-594FB629B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5850" y="3454528"/>
            <a:ext cx="2930628" cy="2212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1D7211C-C5FD-F00B-AF74-AE8F4DB92538}"/>
              </a:ext>
            </a:extLst>
          </p:cNvPr>
          <p:cNvPicPr>
            <a:picLocks noChangeAspect="1"/>
          </p:cNvPicPr>
          <p:nvPr/>
        </p:nvPicPr>
        <p:blipFill rotWithShape="1">
          <a:blip r:embed="rId4"/>
          <a:srcRect l="8407" r="12097" b="32760"/>
          <a:stretch/>
        </p:blipFill>
        <p:spPr>
          <a:xfrm>
            <a:off x="8295850" y="1550306"/>
            <a:ext cx="2838996" cy="1713452"/>
          </a:xfrm>
          <a:prstGeom prst="rect">
            <a:avLst/>
          </a:prstGeom>
          <a:ln>
            <a:noFill/>
          </a:ln>
          <a:effectLst>
            <a:softEdge rad="112500"/>
          </a:effectLst>
        </p:spPr>
      </p:pic>
    </p:spTree>
    <p:extLst>
      <p:ext uri="{BB962C8B-B14F-4D97-AF65-F5344CB8AC3E}">
        <p14:creationId xmlns:p14="http://schemas.microsoft.com/office/powerpoint/2010/main" val="127069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0C3C0-6827-9C3F-5A58-FD8DAF0E045A}"/>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Conclusion &amp; Future Steps</a:t>
            </a:r>
          </a:p>
        </p:txBody>
      </p:sp>
      <p:sp>
        <p:nvSpPr>
          <p:cNvPr id="3" name="Content Placeholder 2">
            <a:extLst>
              <a:ext uri="{FF2B5EF4-FFF2-40B4-BE49-F238E27FC236}">
                <a16:creationId xmlns:a16="http://schemas.microsoft.com/office/drawing/2014/main" id="{C071D6E9-D5C2-E048-69F4-B80C054C8B2F}"/>
              </a:ext>
            </a:extLst>
          </p:cNvPr>
          <p:cNvSpPr>
            <a:spLocks noGrp="1"/>
          </p:cNvSpPr>
          <p:nvPr>
            <p:ph idx="1"/>
          </p:nvPr>
        </p:nvSpPr>
        <p:spPr>
          <a:xfrm>
            <a:off x="838200" y="1759750"/>
            <a:ext cx="10515600" cy="4351338"/>
          </a:xfrm>
        </p:spPr>
        <p:txBody>
          <a:bodyPr>
            <a:normAutofit/>
          </a:bodyPr>
          <a:lstStyle/>
          <a:p>
            <a:pPr marL="0" indent="0">
              <a:lnSpc>
                <a:spcPct val="100000"/>
              </a:lnSpc>
              <a:buNone/>
            </a:pPr>
            <a:r>
              <a:rPr lang="en-US" sz="3200" dirty="0">
                <a:latin typeface="Söhne"/>
              </a:rPr>
              <a:t>Further research:</a:t>
            </a:r>
          </a:p>
          <a:p>
            <a:pPr lvl="1">
              <a:lnSpc>
                <a:spcPct val="150000"/>
              </a:lnSpc>
            </a:pPr>
            <a:r>
              <a:rPr lang="en-US" sz="2800" dirty="0">
                <a:latin typeface="Söhne"/>
              </a:rPr>
              <a:t>Use more data</a:t>
            </a:r>
          </a:p>
          <a:p>
            <a:pPr lvl="2">
              <a:lnSpc>
                <a:spcPct val="100000"/>
              </a:lnSpc>
            </a:pPr>
            <a:r>
              <a:rPr lang="en-US" sz="2400" dirty="0">
                <a:latin typeface="Söhne"/>
              </a:rPr>
              <a:t>Enrich dataset</a:t>
            </a:r>
          </a:p>
          <a:p>
            <a:pPr lvl="2">
              <a:lnSpc>
                <a:spcPct val="100000"/>
              </a:lnSpc>
            </a:pPr>
            <a:r>
              <a:rPr lang="en-US" sz="2400" dirty="0">
                <a:latin typeface="Söhne"/>
              </a:rPr>
              <a:t>Structural data</a:t>
            </a:r>
          </a:p>
          <a:p>
            <a:pPr lvl="2">
              <a:lnSpc>
                <a:spcPct val="100000"/>
              </a:lnSpc>
            </a:pPr>
            <a:r>
              <a:rPr lang="en-US" sz="2400" dirty="0">
                <a:latin typeface="Söhne"/>
              </a:rPr>
              <a:t>Amyloid detection </a:t>
            </a:r>
          </a:p>
          <a:p>
            <a:pPr lvl="1">
              <a:lnSpc>
                <a:spcPct val="150000"/>
              </a:lnSpc>
            </a:pPr>
            <a:r>
              <a:rPr lang="en-US" sz="2800" dirty="0">
                <a:latin typeface="Söhne"/>
              </a:rPr>
              <a:t>Enhance CNN capabilities</a:t>
            </a:r>
          </a:p>
          <a:p>
            <a:pPr marL="0" indent="0">
              <a:lnSpc>
                <a:spcPct val="100000"/>
              </a:lnSpc>
              <a:buNone/>
            </a:pPr>
            <a:endParaRPr lang="en-US" sz="3200" dirty="0">
              <a:latin typeface="Söhne"/>
            </a:endParaRPr>
          </a:p>
          <a:p>
            <a:endParaRPr lang="en-US" dirty="0">
              <a:latin typeface="Söhne"/>
            </a:endParaRPr>
          </a:p>
        </p:txBody>
      </p:sp>
      <p:pic>
        <p:nvPicPr>
          <p:cNvPr id="2050" name="Picture 2" descr="AI system can generate novel proteins that meet structural design targets |  MIT News | Massachusetts Institute of Technology">
            <a:extLst>
              <a:ext uri="{FF2B5EF4-FFF2-40B4-BE49-F238E27FC236}">
                <a16:creationId xmlns:a16="http://schemas.microsoft.com/office/drawing/2014/main" id="{C3C7458D-D6B3-2B9C-D7D3-5F6EFDCC9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262" y="1956080"/>
            <a:ext cx="3706866" cy="2470100"/>
          </a:xfrm>
          <a:prstGeom prst="rect">
            <a:avLst/>
          </a:prstGeom>
          <a:ln>
            <a:noFill/>
          </a:ln>
          <a:effectLst>
            <a:softEdge rad="3175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1E178AE-105B-49E2-54BB-6B426AFD4C29}"/>
              </a:ext>
            </a:extLst>
          </p:cNvPr>
          <p:cNvPicPr>
            <a:picLocks noChangeAspect="1"/>
          </p:cNvPicPr>
          <p:nvPr/>
        </p:nvPicPr>
        <p:blipFill>
          <a:blip r:embed="rId4"/>
          <a:stretch>
            <a:fillRect/>
          </a:stretch>
        </p:blipFill>
        <p:spPr>
          <a:xfrm>
            <a:off x="7654458" y="4495242"/>
            <a:ext cx="2200475" cy="2160923"/>
          </a:xfrm>
          <a:prstGeom prst="rect">
            <a:avLst/>
          </a:prstGeom>
        </p:spPr>
      </p:pic>
    </p:spTree>
    <p:extLst>
      <p:ext uri="{BB962C8B-B14F-4D97-AF65-F5344CB8AC3E}">
        <p14:creationId xmlns:p14="http://schemas.microsoft.com/office/powerpoint/2010/main" val="233875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92723-6E3E-98F2-730E-EA1B731D761B}"/>
              </a:ext>
            </a:extLst>
          </p:cNvPr>
          <p:cNvPicPr>
            <a:picLocks noChangeAspect="1"/>
          </p:cNvPicPr>
          <p:nvPr/>
        </p:nvPicPr>
        <p:blipFill>
          <a:blip r:embed="rId3"/>
          <a:stretch>
            <a:fillRect/>
          </a:stretch>
        </p:blipFill>
        <p:spPr>
          <a:xfrm>
            <a:off x="3260977" y="571297"/>
            <a:ext cx="5670045" cy="5715406"/>
          </a:xfrm>
          <a:prstGeom prst="rect">
            <a:avLst/>
          </a:prstGeom>
        </p:spPr>
      </p:pic>
      <p:sp>
        <p:nvSpPr>
          <p:cNvPr id="2" name="תיבת טקסט 10">
            <a:extLst>
              <a:ext uri="{FF2B5EF4-FFF2-40B4-BE49-F238E27FC236}">
                <a16:creationId xmlns:a16="http://schemas.microsoft.com/office/drawing/2014/main" id="{202656E0-2C8E-FE9C-3D9F-3B6326C3514E}"/>
              </a:ext>
            </a:extLst>
          </p:cNvPr>
          <p:cNvSpPr txBox="1"/>
          <p:nvPr/>
        </p:nvSpPr>
        <p:spPr>
          <a:xfrm>
            <a:off x="6831402" y="6286703"/>
            <a:ext cx="2604052" cy="338554"/>
          </a:xfrm>
          <a:prstGeom prst="rect">
            <a:avLst/>
          </a:prstGeom>
          <a:noFill/>
        </p:spPr>
        <p:txBody>
          <a:bodyPr wrap="square" rtlCol="1">
            <a:spAutoFit/>
          </a:bodyPr>
          <a:lstStyle/>
          <a:p>
            <a:pPr algn="ctr"/>
            <a:r>
              <a:rPr lang="en-US" sz="1600" dirty="0"/>
              <a:t>Created by DALL E </a:t>
            </a:r>
            <a:endParaRPr lang="he-IL" sz="1600" dirty="0"/>
          </a:p>
        </p:txBody>
      </p:sp>
    </p:spTree>
    <p:extLst>
      <p:ext uri="{BB962C8B-B14F-4D97-AF65-F5344CB8AC3E}">
        <p14:creationId xmlns:p14="http://schemas.microsoft.com/office/powerpoint/2010/main" val="3342145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9DC64-6ACB-298B-AFBC-4E36668EA21D}"/>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References</a:t>
            </a:r>
          </a:p>
        </p:txBody>
      </p:sp>
      <p:sp>
        <p:nvSpPr>
          <p:cNvPr id="3" name="Content Placeholder 2">
            <a:extLst>
              <a:ext uri="{FF2B5EF4-FFF2-40B4-BE49-F238E27FC236}">
                <a16:creationId xmlns:a16="http://schemas.microsoft.com/office/drawing/2014/main" id="{030E966F-C3D8-47E5-1AA2-5F82878975D9}"/>
              </a:ext>
            </a:extLst>
          </p:cNvPr>
          <p:cNvSpPr>
            <a:spLocks noGrp="1"/>
          </p:cNvSpPr>
          <p:nvPr>
            <p:ph idx="1"/>
          </p:nvPr>
        </p:nvSpPr>
        <p:spPr/>
        <p:txBody>
          <a:bodyPr>
            <a:normAutofit/>
          </a:bodyPr>
          <a:lstStyle/>
          <a:p>
            <a:pPr>
              <a:lnSpc>
                <a:spcPct val="100000"/>
              </a:lnSpc>
            </a:pPr>
            <a:r>
              <a:rPr lang="en-US" sz="1800" b="0" i="0" dirty="0">
                <a:solidFill>
                  <a:srgbClr val="333333"/>
                </a:solidFill>
                <a:effectLst/>
                <a:latin typeface="Arial" panose="020B0604020202020204" pitchFamily="34" charset="0"/>
                <a:cs typeface="Arial" panose="020B0604020202020204" pitchFamily="34" charset="0"/>
              </a:rPr>
              <a:t>Harrison, P.M., Gerstein, M. A method to assess compositional bias in biological sequences and its application to prion-like glutamine/asparagine-rich domains in eukaryotic proteomes. </a:t>
            </a:r>
            <a:r>
              <a:rPr lang="en-US" sz="1800" b="0" i="1" dirty="0">
                <a:solidFill>
                  <a:srgbClr val="333333"/>
                </a:solidFill>
                <a:effectLst/>
                <a:latin typeface="Arial" panose="020B0604020202020204" pitchFamily="34" charset="0"/>
                <a:cs typeface="Arial" panose="020B0604020202020204" pitchFamily="34" charset="0"/>
              </a:rPr>
              <a:t>Genome Biol</a:t>
            </a:r>
            <a:r>
              <a:rPr lang="en-US" sz="1800" b="0" i="0" dirty="0">
                <a:solidFill>
                  <a:srgbClr val="333333"/>
                </a:solidFill>
                <a:effectLst/>
                <a:latin typeface="Arial" panose="020B0604020202020204" pitchFamily="34" charset="0"/>
                <a:cs typeface="Arial" panose="020B0604020202020204" pitchFamily="34" charset="0"/>
              </a:rPr>
              <a:t> </a:t>
            </a:r>
            <a:r>
              <a:rPr lang="en-US" sz="1800" b="1" i="0" dirty="0">
                <a:solidFill>
                  <a:srgbClr val="333333"/>
                </a:solidFill>
                <a:effectLst/>
                <a:latin typeface="Arial" panose="020B0604020202020204" pitchFamily="34" charset="0"/>
                <a:cs typeface="Arial" panose="020B0604020202020204" pitchFamily="34" charset="0"/>
              </a:rPr>
              <a:t>4</a:t>
            </a:r>
            <a:r>
              <a:rPr lang="en-US" sz="1800" b="0" i="0" dirty="0">
                <a:solidFill>
                  <a:srgbClr val="333333"/>
                </a:solidFill>
                <a:effectLst/>
                <a:latin typeface="Arial" panose="020B0604020202020204" pitchFamily="34" charset="0"/>
                <a:cs typeface="Arial" panose="020B0604020202020204" pitchFamily="34" charset="0"/>
              </a:rPr>
              <a:t>, R40 (2003). </a:t>
            </a:r>
            <a:r>
              <a:rPr lang="en-US" sz="1800" b="0" i="0" dirty="0">
                <a:solidFill>
                  <a:srgbClr val="333333"/>
                </a:solidFill>
                <a:effectLst/>
                <a:latin typeface="Arial" panose="020B0604020202020204" pitchFamily="34" charset="0"/>
                <a:cs typeface="Arial" panose="020B0604020202020204" pitchFamily="34" charset="0"/>
                <a:hlinkClick r:id="rId2"/>
              </a:rPr>
              <a:t>https://doi.org/10.1186/gb-2003-4-6-r40</a:t>
            </a:r>
            <a:endParaRPr lang="en-US" sz="1800" b="0" i="0" dirty="0">
              <a:solidFill>
                <a:srgbClr val="333333"/>
              </a:solidFill>
              <a:effectLst/>
              <a:latin typeface="Arial" panose="020B0604020202020204" pitchFamily="34" charset="0"/>
              <a:cs typeface="Arial" panose="020B0604020202020204" pitchFamily="34" charset="0"/>
            </a:endParaRPr>
          </a:p>
          <a:p>
            <a:pPr>
              <a:lnSpc>
                <a:spcPct val="100000"/>
              </a:lnSpc>
            </a:pPr>
            <a:r>
              <a:rPr lang="en-US" sz="1800" b="0" i="0" dirty="0">
                <a:solidFill>
                  <a:srgbClr val="202020"/>
                </a:solidFill>
                <a:effectLst/>
                <a:latin typeface="Arial" panose="020B0604020202020204" pitchFamily="34" charset="0"/>
                <a:cs typeface="Arial" panose="020B0604020202020204" pitchFamily="34" charset="0"/>
              </a:rPr>
              <a:t>Harbi D, Parthiban M, </a:t>
            </a:r>
            <a:r>
              <a:rPr lang="en-US" sz="1800" b="0" i="0" dirty="0" err="1">
                <a:solidFill>
                  <a:srgbClr val="202020"/>
                </a:solidFill>
                <a:effectLst/>
                <a:latin typeface="Arial" panose="020B0604020202020204" pitchFamily="34" charset="0"/>
                <a:cs typeface="Arial" panose="020B0604020202020204" pitchFamily="34" charset="0"/>
              </a:rPr>
              <a:t>Gendoo</a:t>
            </a:r>
            <a:r>
              <a:rPr lang="en-US" sz="1800" b="0" i="0" dirty="0">
                <a:solidFill>
                  <a:srgbClr val="202020"/>
                </a:solidFill>
                <a:effectLst/>
                <a:latin typeface="Arial" panose="020B0604020202020204" pitchFamily="34" charset="0"/>
                <a:cs typeface="Arial" panose="020B0604020202020204" pitchFamily="34" charset="0"/>
              </a:rPr>
              <a:t> DMA, </a:t>
            </a:r>
            <a:r>
              <a:rPr lang="en-US" sz="1800" b="0" i="0" dirty="0" err="1">
                <a:solidFill>
                  <a:srgbClr val="202020"/>
                </a:solidFill>
                <a:effectLst/>
                <a:latin typeface="Arial" panose="020B0604020202020204" pitchFamily="34" charset="0"/>
                <a:cs typeface="Arial" panose="020B0604020202020204" pitchFamily="34" charset="0"/>
              </a:rPr>
              <a:t>Ehsani</a:t>
            </a:r>
            <a:r>
              <a:rPr lang="en-US" sz="1800" b="0" i="0" dirty="0">
                <a:solidFill>
                  <a:srgbClr val="202020"/>
                </a:solidFill>
                <a:effectLst/>
                <a:latin typeface="Arial" panose="020B0604020202020204" pitchFamily="34" charset="0"/>
                <a:cs typeface="Arial" panose="020B0604020202020204" pitchFamily="34" charset="0"/>
              </a:rPr>
              <a:t> S, Kumar M, Schmitt-</a:t>
            </a:r>
            <a:r>
              <a:rPr lang="en-US" sz="1800" b="0" i="0" dirty="0" err="1">
                <a:solidFill>
                  <a:srgbClr val="202020"/>
                </a:solidFill>
                <a:effectLst/>
                <a:latin typeface="Arial" panose="020B0604020202020204" pitchFamily="34" charset="0"/>
                <a:cs typeface="Arial" panose="020B0604020202020204" pitchFamily="34" charset="0"/>
              </a:rPr>
              <a:t>Ulms</a:t>
            </a:r>
            <a:r>
              <a:rPr lang="en-US" sz="1800" b="0" i="0" dirty="0">
                <a:solidFill>
                  <a:srgbClr val="202020"/>
                </a:solidFill>
                <a:effectLst/>
                <a:latin typeface="Arial" panose="020B0604020202020204" pitchFamily="34" charset="0"/>
                <a:cs typeface="Arial" panose="020B0604020202020204" pitchFamily="34" charset="0"/>
              </a:rPr>
              <a:t> G, et al. (2012) </a:t>
            </a:r>
            <a:r>
              <a:rPr lang="en-US" sz="1800" b="0" i="0" dirty="0" err="1">
                <a:solidFill>
                  <a:srgbClr val="202020"/>
                </a:solidFill>
                <a:effectLst/>
                <a:latin typeface="Arial" panose="020B0604020202020204" pitchFamily="34" charset="0"/>
                <a:cs typeface="Arial" panose="020B0604020202020204" pitchFamily="34" charset="0"/>
              </a:rPr>
              <a:t>PrionHome</a:t>
            </a:r>
            <a:r>
              <a:rPr lang="en-US" sz="1800" b="0" i="0" dirty="0">
                <a:solidFill>
                  <a:srgbClr val="202020"/>
                </a:solidFill>
                <a:effectLst/>
                <a:latin typeface="Arial" panose="020B0604020202020204" pitchFamily="34" charset="0"/>
                <a:cs typeface="Arial" panose="020B0604020202020204" pitchFamily="34" charset="0"/>
              </a:rPr>
              <a:t>: A Database of Prions and Other Sequences Relevant to Prion Phenomena. </a:t>
            </a:r>
            <a:r>
              <a:rPr lang="en-US" sz="1800" b="0" i="0" dirty="0" err="1">
                <a:solidFill>
                  <a:srgbClr val="202020"/>
                </a:solidFill>
                <a:effectLst/>
                <a:latin typeface="Arial" panose="020B0604020202020204" pitchFamily="34" charset="0"/>
                <a:cs typeface="Arial" panose="020B0604020202020204" pitchFamily="34" charset="0"/>
              </a:rPr>
              <a:t>PLoS</a:t>
            </a:r>
            <a:r>
              <a:rPr lang="en-US" sz="1800" b="0" i="0" dirty="0">
                <a:solidFill>
                  <a:srgbClr val="202020"/>
                </a:solidFill>
                <a:effectLst/>
                <a:latin typeface="Arial" panose="020B0604020202020204" pitchFamily="34" charset="0"/>
                <a:cs typeface="Arial" panose="020B0604020202020204" pitchFamily="34" charset="0"/>
              </a:rPr>
              <a:t> ONE 7(2): e31785. </a:t>
            </a:r>
            <a:r>
              <a:rPr lang="en-US" sz="1800" b="0" i="0" dirty="0">
                <a:solidFill>
                  <a:srgbClr val="202020"/>
                </a:solidFill>
                <a:effectLst/>
                <a:latin typeface="Arial" panose="020B0604020202020204" pitchFamily="34" charset="0"/>
                <a:cs typeface="Arial" panose="020B0604020202020204" pitchFamily="34" charset="0"/>
                <a:hlinkClick r:id="rId3"/>
              </a:rPr>
              <a:t>https://doi.org/10.1371/journal.pone.0031785</a:t>
            </a:r>
            <a:endParaRPr lang="en-US" sz="1800" b="0" i="0" dirty="0">
              <a:solidFill>
                <a:srgbClr val="202020"/>
              </a:solidFill>
              <a:effectLst/>
              <a:latin typeface="Arial" panose="020B0604020202020204" pitchFamily="34" charset="0"/>
              <a:cs typeface="Arial" panose="020B0604020202020204" pitchFamily="34" charset="0"/>
            </a:endParaRPr>
          </a:p>
          <a:p>
            <a:pPr>
              <a:lnSpc>
                <a:spcPct val="100000"/>
              </a:lnSpc>
            </a:pPr>
            <a:r>
              <a:rPr lang="en-US" sz="1800" b="0" i="0" dirty="0">
                <a:solidFill>
                  <a:srgbClr val="333333"/>
                </a:solidFill>
                <a:effectLst/>
                <a:latin typeface="Arial" panose="020B0604020202020204" pitchFamily="34" charset="0"/>
                <a:cs typeface="Arial" panose="020B0604020202020204" pitchFamily="34" charset="0"/>
              </a:rPr>
              <a:t>Djamel Harbi &amp; Paul M Harrison (2014) ­Classifying prion and prion-like phenomena, Prion, 8:2, 161-165, DOI: </a:t>
            </a:r>
            <a:r>
              <a:rPr lang="en-US" sz="1800" b="0" i="0" u="sng" dirty="0">
                <a:solidFill>
                  <a:srgbClr val="333333"/>
                </a:solidFill>
                <a:effectLst/>
                <a:latin typeface="Arial" panose="020B0604020202020204" pitchFamily="34" charset="0"/>
                <a:cs typeface="Arial" panose="020B0604020202020204" pitchFamily="34" charset="0"/>
                <a:hlinkClick r:id="rId4"/>
              </a:rPr>
              <a:t>10.4161/pri.27960</a:t>
            </a:r>
            <a:endParaRPr lang="en-US" sz="1800" b="0" i="0" dirty="0">
              <a:solidFill>
                <a:srgbClr val="202020"/>
              </a:solidFill>
              <a:effectLst/>
              <a:latin typeface="Arial" panose="020B0604020202020204" pitchFamily="34" charset="0"/>
              <a:cs typeface="Arial" panose="020B0604020202020204" pitchFamily="34" charset="0"/>
            </a:endParaRPr>
          </a:p>
          <a:p>
            <a:pPr>
              <a:lnSpc>
                <a:spcPct val="100000"/>
              </a:lnSpc>
            </a:pPr>
            <a:r>
              <a:rPr lang="en-US" sz="1800" b="0" i="0" dirty="0">
                <a:solidFill>
                  <a:srgbClr val="1C1D1E"/>
                </a:solidFill>
                <a:effectLst/>
                <a:latin typeface="Arial" panose="020B0604020202020204" pitchFamily="34" charset="0"/>
                <a:cs typeface="Arial" panose="020B0604020202020204" pitchFamily="34" charset="0"/>
              </a:rPr>
              <a:t>Gil-Garcia, M., Iglesias, V., </a:t>
            </a:r>
            <a:r>
              <a:rPr lang="en-US" sz="1800" b="0" i="0" dirty="0" err="1">
                <a:solidFill>
                  <a:srgbClr val="1C1D1E"/>
                </a:solidFill>
                <a:effectLst/>
                <a:latin typeface="Arial" panose="020B0604020202020204" pitchFamily="34" charset="0"/>
                <a:cs typeface="Arial" panose="020B0604020202020204" pitchFamily="34" charset="0"/>
              </a:rPr>
              <a:t>Pallarès</a:t>
            </a:r>
            <a:r>
              <a:rPr lang="en-US" sz="1800" b="0" i="0" dirty="0">
                <a:solidFill>
                  <a:srgbClr val="1C1D1E"/>
                </a:solidFill>
                <a:effectLst/>
                <a:latin typeface="Arial" panose="020B0604020202020204" pitchFamily="34" charset="0"/>
                <a:cs typeface="Arial" panose="020B0604020202020204" pitchFamily="34" charset="0"/>
              </a:rPr>
              <a:t>, I. and Ventura, S. (2021), Prion-like proteins: from computational approaches to proteome-wide analysis. FEBS Open Bio, 11: 2400-2417. </a:t>
            </a:r>
            <a:r>
              <a:rPr lang="en-US" sz="1800" b="0" i="0" u="none" strike="noStrike" dirty="0">
                <a:solidFill>
                  <a:srgbClr val="000000"/>
                </a:solidFill>
                <a:effectLst/>
                <a:latin typeface="Arial" panose="020B0604020202020204" pitchFamily="34" charset="0"/>
                <a:cs typeface="Arial" panose="020B0604020202020204" pitchFamily="34" charset="0"/>
                <a:hlinkClick r:id="rId5"/>
              </a:rPr>
              <a:t>https://doi.org/10.1002/2211-5463.13213</a:t>
            </a:r>
            <a:endParaRPr lang="en-US" sz="1800" b="0" i="0" u="none" strike="noStrike" dirty="0">
              <a:solidFill>
                <a:srgbClr val="000000"/>
              </a:solidFill>
              <a:effectLst/>
              <a:latin typeface="Arial" panose="020B0604020202020204" pitchFamily="34" charset="0"/>
              <a:cs typeface="Arial" panose="020B0604020202020204" pitchFamily="34" charset="0"/>
            </a:endParaRPr>
          </a:p>
          <a:p>
            <a:pPr>
              <a:lnSpc>
                <a:spcPct val="100000"/>
              </a:lnSpc>
            </a:pPr>
            <a:r>
              <a:rPr lang="en-US" sz="1800" dirty="0">
                <a:latin typeface="Arial" panose="020B0604020202020204" pitchFamily="34" charset="0"/>
                <a:cs typeface="Arial" panose="020B0604020202020204" pitchFamily="34" charset="0"/>
                <a:hlinkClick r:id="rId6"/>
              </a:rPr>
              <a:t>https://github.com/jertubiana/PGM</a:t>
            </a:r>
            <a:endParaRPr lang="en-US" sz="1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5594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81D5-BF61-9DE0-CDC5-C84558BCFB2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Protein Folding</a:t>
            </a:r>
            <a:endParaRPr lang="en-US" dirty="0"/>
          </a:p>
        </p:txBody>
      </p:sp>
      <p:sp>
        <p:nvSpPr>
          <p:cNvPr id="3" name="Content Placeholder 2">
            <a:extLst>
              <a:ext uri="{FF2B5EF4-FFF2-40B4-BE49-F238E27FC236}">
                <a16:creationId xmlns:a16="http://schemas.microsoft.com/office/drawing/2014/main" id="{F26897CA-1B09-2F8F-92E7-61410FAEBE3D}"/>
              </a:ext>
            </a:extLst>
          </p:cNvPr>
          <p:cNvSpPr>
            <a:spLocks noGrp="1"/>
          </p:cNvSpPr>
          <p:nvPr>
            <p:ph idx="1"/>
          </p:nvPr>
        </p:nvSpPr>
        <p:spPr/>
        <p:txBody>
          <a:bodyPr>
            <a:normAutofit/>
          </a:bodyPr>
          <a:lstStyle/>
          <a:p>
            <a:r>
              <a:rPr lang="en-US" sz="2400" b="0" i="0" dirty="0">
                <a:solidFill>
                  <a:srgbClr val="202122"/>
                </a:solidFill>
                <a:effectLst/>
                <a:highlight>
                  <a:srgbClr val="FFFFFF"/>
                </a:highlight>
                <a:latin typeface="Söhne"/>
              </a:rPr>
              <a:t>Most proteins </a:t>
            </a:r>
            <a:r>
              <a:rPr lang="en-US" sz="2400" b="0" i="0" u="none" strike="noStrike" dirty="0">
                <a:effectLst/>
                <a:highlight>
                  <a:srgbClr val="FFFFFF"/>
                </a:highlight>
                <a:latin typeface="Söhne"/>
              </a:rPr>
              <a:t>fold</a:t>
            </a:r>
            <a:r>
              <a:rPr lang="en-US" sz="2400" b="0" i="0" dirty="0">
                <a:solidFill>
                  <a:srgbClr val="202122"/>
                </a:solidFill>
                <a:effectLst/>
                <a:highlight>
                  <a:srgbClr val="FFFFFF"/>
                </a:highlight>
                <a:latin typeface="Söhne"/>
              </a:rPr>
              <a:t> into unique 3D structures.</a:t>
            </a:r>
          </a:p>
          <a:p>
            <a:r>
              <a:rPr lang="en-US" sz="2400" b="0" i="0" dirty="0">
                <a:solidFill>
                  <a:srgbClr val="202122"/>
                </a:solidFill>
                <a:effectLst/>
                <a:highlight>
                  <a:srgbClr val="FFFFFF"/>
                </a:highlight>
                <a:latin typeface="Söhne"/>
              </a:rPr>
              <a:t>Become </a:t>
            </a:r>
            <a:r>
              <a:rPr lang="en-US" sz="2400" b="1" i="0" dirty="0">
                <a:solidFill>
                  <a:srgbClr val="202122"/>
                </a:solidFill>
                <a:effectLst/>
                <a:highlight>
                  <a:srgbClr val="FFFFFF"/>
                </a:highlight>
                <a:latin typeface="Söhne"/>
              </a:rPr>
              <a:t>biologically functional </a:t>
            </a:r>
          </a:p>
          <a:p>
            <a:r>
              <a:rPr lang="en-US" sz="2400" b="0" i="0" dirty="0">
                <a:solidFill>
                  <a:srgbClr val="202122"/>
                </a:solidFill>
                <a:effectLst/>
                <a:highlight>
                  <a:srgbClr val="FFFFFF"/>
                </a:highlight>
                <a:latin typeface="Söhne"/>
              </a:rPr>
              <a:t>Some proteins change their fold based on external factors.</a:t>
            </a:r>
            <a:endParaRPr lang="en-US" sz="2400" dirty="0">
              <a:latin typeface="Söhne"/>
            </a:endParaRPr>
          </a:p>
        </p:txBody>
      </p:sp>
      <p:pic>
        <p:nvPicPr>
          <p:cNvPr id="6" name="תמונה 5">
            <a:extLst>
              <a:ext uri="{FF2B5EF4-FFF2-40B4-BE49-F238E27FC236}">
                <a16:creationId xmlns:a16="http://schemas.microsoft.com/office/drawing/2014/main" id="{0489D718-C647-E661-FFCA-F6F67D34ED97}"/>
              </a:ext>
            </a:extLst>
          </p:cNvPr>
          <p:cNvPicPr>
            <a:picLocks noChangeAspect="1"/>
          </p:cNvPicPr>
          <p:nvPr/>
        </p:nvPicPr>
        <p:blipFill>
          <a:blip r:embed="rId3"/>
          <a:stretch>
            <a:fillRect/>
          </a:stretch>
        </p:blipFill>
        <p:spPr>
          <a:xfrm>
            <a:off x="1224237" y="3429000"/>
            <a:ext cx="9743526" cy="2546430"/>
          </a:xfrm>
          <a:prstGeom prst="rect">
            <a:avLst/>
          </a:prstGeom>
        </p:spPr>
      </p:pic>
    </p:spTree>
    <p:extLst>
      <p:ext uri="{BB962C8B-B14F-4D97-AF65-F5344CB8AC3E}">
        <p14:creationId xmlns:p14="http://schemas.microsoft.com/office/powerpoint/2010/main" val="141025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81D5-BF61-9DE0-CDC5-C84558BCFB2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Sometimes, things don’t go as planned</a:t>
            </a:r>
            <a:endParaRPr lang="en-US" dirty="0"/>
          </a:p>
        </p:txBody>
      </p:sp>
      <p:sp>
        <p:nvSpPr>
          <p:cNvPr id="3" name="Content Placeholder 2">
            <a:extLst>
              <a:ext uri="{FF2B5EF4-FFF2-40B4-BE49-F238E27FC236}">
                <a16:creationId xmlns:a16="http://schemas.microsoft.com/office/drawing/2014/main" id="{F26897CA-1B09-2F8F-92E7-61410FAEBE3D}"/>
              </a:ext>
            </a:extLst>
          </p:cNvPr>
          <p:cNvSpPr>
            <a:spLocks noGrp="1"/>
          </p:cNvSpPr>
          <p:nvPr>
            <p:ph idx="1"/>
          </p:nvPr>
        </p:nvSpPr>
        <p:spPr>
          <a:xfrm>
            <a:off x="3035524" y="1677848"/>
            <a:ext cx="3857969" cy="532665"/>
          </a:xfrm>
        </p:spPr>
        <p:txBody>
          <a:bodyPr>
            <a:normAutofit/>
          </a:bodyPr>
          <a:lstStyle/>
          <a:p>
            <a:pPr marL="0" indent="0" algn="ctr">
              <a:buNone/>
            </a:pPr>
            <a:r>
              <a:rPr lang="en-US" b="1" i="0" dirty="0">
                <a:ln w="0"/>
                <a:solidFill>
                  <a:schemeClr val="accent1"/>
                </a:solidFill>
                <a:effectLst>
                  <a:outerShdw blurRad="38100" dist="25400" dir="5400000" algn="ctr" rotWithShape="0">
                    <a:srgbClr val="6E747A">
                      <a:alpha val="43000"/>
                    </a:srgbClr>
                  </a:outerShdw>
                </a:effectLst>
                <a:highlight>
                  <a:srgbClr val="FFFFFF"/>
                </a:highlight>
                <a:latin typeface="Söhne"/>
              </a:rPr>
              <a:t>misfolded state</a:t>
            </a:r>
          </a:p>
        </p:txBody>
      </p:sp>
      <p:pic>
        <p:nvPicPr>
          <p:cNvPr id="2050" name="Picture 2" descr="Are intrinsically disordered proteins the key to treating COVID-19? | CAS">
            <a:extLst>
              <a:ext uri="{FF2B5EF4-FFF2-40B4-BE49-F238E27FC236}">
                <a16:creationId xmlns:a16="http://schemas.microsoft.com/office/drawing/2014/main" id="{3A89AB26-6D3E-4A5B-0A85-F892D597D9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1" t="5625" r="1872" b="3057"/>
          <a:stretch/>
        </p:blipFill>
        <p:spPr bwMode="auto">
          <a:xfrm>
            <a:off x="2939071" y="2636294"/>
            <a:ext cx="6801538" cy="3354395"/>
          </a:xfrm>
          <a:prstGeom prst="rect">
            <a:avLst/>
          </a:prstGeom>
          <a:noFill/>
          <a:extLst>
            <a:ext uri="{909E8E84-426E-40DD-AFC4-6F175D3DCCD1}">
              <a14:hiddenFill xmlns:a14="http://schemas.microsoft.com/office/drawing/2010/main">
                <a:solidFill>
                  <a:srgbClr val="FFFFFF"/>
                </a:solidFill>
              </a14:hiddenFill>
            </a:ext>
          </a:extLst>
        </p:spPr>
      </p:pic>
      <p:sp>
        <p:nvSpPr>
          <p:cNvPr id="4" name="סוגר מסולסל שמאלי 3">
            <a:extLst>
              <a:ext uri="{FF2B5EF4-FFF2-40B4-BE49-F238E27FC236}">
                <a16:creationId xmlns:a16="http://schemas.microsoft.com/office/drawing/2014/main" id="{A574BC01-AED1-97A7-E9A6-2F784E2D641C}"/>
              </a:ext>
            </a:extLst>
          </p:cNvPr>
          <p:cNvSpPr/>
          <p:nvPr/>
        </p:nvSpPr>
        <p:spPr>
          <a:xfrm rot="5400000">
            <a:off x="4698178" y="323447"/>
            <a:ext cx="532663" cy="4366104"/>
          </a:xfrm>
          <a:prstGeom prst="lef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3336840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81D5-BF61-9DE0-CDC5-C84558BCFB2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Prion Proteins</a:t>
            </a:r>
            <a:endParaRPr lang="en-US" dirty="0"/>
          </a:p>
        </p:txBody>
      </p:sp>
      <p:pic>
        <p:nvPicPr>
          <p:cNvPr id="6" name="The Disease You Will Never Survive">
            <a:hlinkClick r:id="" action="ppaction://media"/>
            <a:extLst>
              <a:ext uri="{FF2B5EF4-FFF2-40B4-BE49-F238E27FC236}">
                <a16:creationId xmlns:a16="http://schemas.microsoft.com/office/drawing/2014/main" id="{755A4419-7E9E-FA76-AB9B-D19A27ACC502}"/>
              </a:ext>
            </a:extLst>
          </p:cNvPr>
          <p:cNvPicPr>
            <a:picLocks noChangeAspect="1"/>
          </p:cNvPicPr>
          <p:nvPr>
            <a:videoFile r:link="rId1"/>
            <p:extLst>
              <p:ext uri="{DAA4B4D4-6D71-4841-9C94-3DE7FCFB9230}">
                <p14:media xmlns:p14="http://schemas.microsoft.com/office/powerpoint/2010/main" r:embed="rId2">
                  <p14:trim st="50285" end="187292.0266"/>
                </p14:media>
              </p:ext>
            </p:extLst>
          </p:nvPr>
        </p:nvPicPr>
        <p:blipFill>
          <a:blip r:embed="rId5"/>
          <a:stretch>
            <a:fillRect/>
          </a:stretch>
        </p:blipFill>
        <p:spPr>
          <a:xfrm>
            <a:off x="1784157" y="1367904"/>
            <a:ext cx="8218486" cy="4622899"/>
          </a:xfrm>
          <a:prstGeom prst="rect">
            <a:avLst/>
          </a:prstGeom>
        </p:spPr>
      </p:pic>
    </p:spTree>
    <p:extLst>
      <p:ext uri="{BB962C8B-B14F-4D97-AF65-F5344CB8AC3E}">
        <p14:creationId xmlns:p14="http://schemas.microsoft.com/office/powerpoint/2010/main" val="199165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mute="1">
                <p:cTn id="12" repeatCount="indefinite"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81D5-BF61-9DE0-CDC5-C84558BCFB2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Neurodegenartive Diseases</a:t>
            </a:r>
            <a:endParaRPr lang="en-US" dirty="0"/>
          </a:p>
        </p:txBody>
      </p:sp>
      <p:sp>
        <p:nvSpPr>
          <p:cNvPr id="3" name="Content Placeholder 2">
            <a:extLst>
              <a:ext uri="{FF2B5EF4-FFF2-40B4-BE49-F238E27FC236}">
                <a16:creationId xmlns:a16="http://schemas.microsoft.com/office/drawing/2014/main" id="{F26897CA-1B09-2F8F-92E7-61410FAEBE3D}"/>
              </a:ext>
            </a:extLst>
          </p:cNvPr>
          <p:cNvSpPr>
            <a:spLocks noGrp="1"/>
          </p:cNvSpPr>
          <p:nvPr>
            <p:ph idx="1"/>
          </p:nvPr>
        </p:nvSpPr>
        <p:spPr>
          <a:xfrm>
            <a:off x="2366630" y="1177731"/>
            <a:ext cx="10933915" cy="4802188"/>
          </a:xfrm>
        </p:spPr>
        <p:txBody>
          <a:bodyPr>
            <a:normAutofit fontScale="92500"/>
          </a:bodyPr>
          <a:lstStyle/>
          <a:p>
            <a:endParaRPr lang="en-US" sz="2400" b="1" dirty="0">
              <a:solidFill>
                <a:srgbClr val="202122"/>
              </a:solidFill>
              <a:highlight>
                <a:srgbClr val="FFFFFF"/>
              </a:highlight>
              <a:latin typeface="Söhne"/>
            </a:endParaRPr>
          </a:p>
          <a:p>
            <a:pPr algn="ctr">
              <a:lnSpc>
                <a:spcPct val="150000"/>
              </a:lnSpc>
            </a:pPr>
            <a:r>
              <a:rPr lang="en-US" sz="3600" i="0" dirty="0">
                <a:effectLst/>
                <a:latin typeface="Söhne"/>
              </a:rPr>
              <a:t>mad cow disease </a:t>
            </a:r>
            <a:r>
              <a:rPr lang="en-US" sz="3600" i="0" dirty="0">
                <a:effectLst/>
                <a:highlight>
                  <a:srgbClr val="FFFFFF"/>
                </a:highlight>
                <a:latin typeface="Söhne"/>
              </a:rPr>
              <a:t>(</a:t>
            </a:r>
            <a:r>
              <a:rPr lang="en-US" sz="3600" b="1" i="0" dirty="0">
                <a:effectLst/>
                <a:highlight>
                  <a:srgbClr val="FFFFFF"/>
                </a:highlight>
                <a:latin typeface="Söhne"/>
              </a:rPr>
              <a:t>BSE</a:t>
            </a:r>
            <a:r>
              <a:rPr lang="en-US" sz="3600" i="0" dirty="0">
                <a:effectLst/>
                <a:highlight>
                  <a:srgbClr val="FFFFFF"/>
                </a:highlight>
                <a:latin typeface="Söhne"/>
              </a:rPr>
              <a:t>)</a:t>
            </a:r>
            <a:endParaRPr lang="en-US" sz="3600" dirty="0">
              <a:highlight>
                <a:srgbClr val="FFFFFF"/>
              </a:highlight>
              <a:latin typeface="Söhne"/>
            </a:endParaRPr>
          </a:p>
          <a:p>
            <a:pPr algn="ctr">
              <a:lnSpc>
                <a:spcPct val="150000"/>
              </a:lnSpc>
            </a:pPr>
            <a:r>
              <a:rPr lang="en-US" sz="3600" i="0" dirty="0">
                <a:effectLst/>
                <a:latin typeface="Söhne"/>
              </a:rPr>
              <a:t>Creutzfeldt-Jakob</a:t>
            </a:r>
            <a:r>
              <a:rPr lang="en-US" sz="3600" dirty="0">
                <a:highlight>
                  <a:srgbClr val="FFFFFF"/>
                </a:highlight>
                <a:latin typeface="Söhne"/>
              </a:rPr>
              <a:t> </a:t>
            </a:r>
            <a:r>
              <a:rPr lang="en-US" sz="3600" i="0" dirty="0">
                <a:effectLst/>
                <a:latin typeface="Söhne"/>
              </a:rPr>
              <a:t>disease (</a:t>
            </a:r>
            <a:r>
              <a:rPr lang="en-US" sz="3600" b="1" i="0" dirty="0">
                <a:effectLst/>
                <a:highlight>
                  <a:srgbClr val="FFFFFF"/>
                </a:highlight>
                <a:latin typeface="Söhne"/>
              </a:rPr>
              <a:t>CJD</a:t>
            </a:r>
            <a:r>
              <a:rPr lang="en-US" sz="3600" i="0" dirty="0">
                <a:effectLst/>
                <a:highlight>
                  <a:srgbClr val="FFFFFF"/>
                </a:highlight>
                <a:latin typeface="Söhne"/>
              </a:rPr>
              <a:t>)</a:t>
            </a:r>
            <a:endParaRPr lang="en-US" sz="3600" dirty="0">
              <a:highlight>
                <a:srgbClr val="FFFFFF"/>
              </a:highlight>
              <a:latin typeface="Söhne"/>
            </a:endParaRPr>
          </a:p>
          <a:p>
            <a:pPr algn="ctr">
              <a:lnSpc>
                <a:spcPct val="150000"/>
              </a:lnSpc>
            </a:pPr>
            <a:r>
              <a:rPr lang="en-US" sz="3600" dirty="0">
                <a:highlight>
                  <a:srgbClr val="FFFFFF"/>
                </a:highlight>
                <a:latin typeface="Söhne"/>
              </a:rPr>
              <a:t> </a:t>
            </a:r>
            <a:r>
              <a:rPr lang="en-US" sz="3600" i="0" dirty="0">
                <a:effectLst/>
                <a:latin typeface="Söhne"/>
              </a:rPr>
              <a:t>Lou Gehrig’s disease (</a:t>
            </a:r>
            <a:r>
              <a:rPr lang="en-US" sz="3600" b="1" i="0" dirty="0">
                <a:effectLst/>
                <a:highlight>
                  <a:srgbClr val="FFFFFF"/>
                </a:highlight>
                <a:latin typeface="Söhne"/>
              </a:rPr>
              <a:t>ALS</a:t>
            </a:r>
            <a:r>
              <a:rPr lang="en-US" sz="3600" i="0" dirty="0">
                <a:effectLst/>
                <a:highlight>
                  <a:srgbClr val="FFFFFF"/>
                </a:highlight>
                <a:latin typeface="Söhne"/>
              </a:rPr>
              <a:t>)</a:t>
            </a:r>
            <a:endParaRPr lang="en-US" sz="3600" i="0" dirty="0">
              <a:effectLst/>
              <a:latin typeface="Söhne"/>
            </a:endParaRPr>
          </a:p>
          <a:p>
            <a:pPr algn="ctr">
              <a:lnSpc>
                <a:spcPct val="150000"/>
              </a:lnSpc>
            </a:pPr>
            <a:r>
              <a:rPr lang="en-US" sz="3600" i="0" u="none" strike="noStrike" dirty="0">
                <a:effectLst/>
                <a:highlight>
                  <a:srgbClr val="FFFFFF"/>
                </a:highlight>
                <a:latin typeface="Söhne"/>
              </a:rPr>
              <a:t>Alzheimer's disease</a:t>
            </a:r>
            <a:r>
              <a:rPr lang="en-US" sz="3600" i="0" dirty="0">
                <a:effectLst/>
                <a:highlight>
                  <a:srgbClr val="FFFFFF"/>
                </a:highlight>
                <a:latin typeface="Söhne"/>
              </a:rPr>
              <a:t> </a:t>
            </a:r>
          </a:p>
          <a:p>
            <a:pPr algn="ctr">
              <a:lnSpc>
                <a:spcPct val="150000"/>
              </a:lnSpc>
            </a:pPr>
            <a:r>
              <a:rPr lang="en-US" sz="3600" i="0" dirty="0">
                <a:effectLst/>
                <a:highlight>
                  <a:srgbClr val="FFFFFF"/>
                </a:highlight>
                <a:latin typeface="Söhne"/>
              </a:rPr>
              <a:t> </a:t>
            </a:r>
            <a:r>
              <a:rPr lang="en-US" sz="3600" i="0" u="none" strike="noStrike" dirty="0">
                <a:effectLst/>
                <a:highlight>
                  <a:srgbClr val="FFFFFF"/>
                </a:highlight>
                <a:latin typeface="Söhne"/>
              </a:rPr>
              <a:t>Parkinson's disease</a:t>
            </a:r>
          </a:p>
          <a:p>
            <a:pPr marL="0" indent="0" algn="ctr">
              <a:buNone/>
            </a:pPr>
            <a:endParaRPr lang="en-US" sz="2000" dirty="0">
              <a:latin typeface="Söhne"/>
            </a:endParaRPr>
          </a:p>
        </p:txBody>
      </p:sp>
      <p:pic>
        <p:nvPicPr>
          <p:cNvPr id="4" name="תמונה 3">
            <a:extLst>
              <a:ext uri="{FF2B5EF4-FFF2-40B4-BE49-F238E27FC236}">
                <a16:creationId xmlns:a16="http://schemas.microsoft.com/office/drawing/2014/main" id="{2F04A7EC-A488-FDD4-4280-C3B523A1F2CC}"/>
              </a:ext>
            </a:extLst>
          </p:cNvPr>
          <p:cNvPicPr>
            <a:picLocks noChangeAspect="1"/>
          </p:cNvPicPr>
          <p:nvPr/>
        </p:nvPicPr>
        <p:blipFill>
          <a:blip r:embed="rId3"/>
          <a:stretch>
            <a:fillRect/>
          </a:stretch>
        </p:blipFill>
        <p:spPr>
          <a:xfrm>
            <a:off x="1209257" y="1590327"/>
            <a:ext cx="3104117" cy="4802187"/>
          </a:xfrm>
          <a:prstGeom prst="rect">
            <a:avLst/>
          </a:prstGeom>
        </p:spPr>
      </p:pic>
    </p:spTree>
    <p:extLst>
      <p:ext uri="{BB962C8B-B14F-4D97-AF65-F5344CB8AC3E}">
        <p14:creationId xmlns:p14="http://schemas.microsoft.com/office/powerpoint/2010/main" val="3638290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81D5-BF61-9DE0-CDC5-C84558BCFB2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Our Solution</a:t>
            </a:r>
            <a:endParaRPr lang="en-US" dirty="0"/>
          </a:p>
        </p:txBody>
      </p:sp>
      <p:sp>
        <p:nvSpPr>
          <p:cNvPr id="3" name="Content Placeholder 2">
            <a:extLst>
              <a:ext uri="{FF2B5EF4-FFF2-40B4-BE49-F238E27FC236}">
                <a16:creationId xmlns:a16="http://schemas.microsoft.com/office/drawing/2014/main" id="{F26897CA-1B09-2F8F-92E7-61410FAEBE3D}"/>
              </a:ext>
            </a:extLst>
          </p:cNvPr>
          <p:cNvSpPr>
            <a:spLocks noGrp="1"/>
          </p:cNvSpPr>
          <p:nvPr>
            <p:ph idx="1"/>
          </p:nvPr>
        </p:nvSpPr>
        <p:spPr/>
        <p:txBody>
          <a:bodyPr>
            <a:normAutofit/>
          </a:bodyPr>
          <a:lstStyle/>
          <a:p>
            <a:r>
              <a:rPr lang="en-US" sz="2000" dirty="0">
                <a:latin typeface="Söhne"/>
              </a:rPr>
              <a:t>“Using </a:t>
            </a:r>
            <a:r>
              <a:rPr lang="en-US" sz="2000" b="1" dirty="0">
                <a:latin typeface="Söhne"/>
              </a:rPr>
              <a:t>machine learning methods </a:t>
            </a:r>
            <a:r>
              <a:rPr lang="en-US" sz="2000" dirty="0">
                <a:latin typeface="Söhne"/>
              </a:rPr>
              <a:t>to create a </a:t>
            </a:r>
            <a:r>
              <a:rPr lang="en-US" sz="2000" b="1" dirty="0">
                <a:latin typeface="Söhne"/>
              </a:rPr>
              <a:t>predictor</a:t>
            </a:r>
            <a:r>
              <a:rPr lang="en-US" sz="2000" dirty="0">
                <a:latin typeface="Söhne"/>
              </a:rPr>
              <a:t> that identifies prion-forming proteins.”</a:t>
            </a:r>
          </a:p>
        </p:txBody>
      </p:sp>
      <p:pic>
        <p:nvPicPr>
          <p:cNvPr id="10" name="תמונה 9" descr="תמונה שמכילה חסרי חוליות ימיים, חסרי חוליות, עובש&#10;&#10;התיאור נוצר באופן אוטומטי">
            <a:extLst>
              <a:ext uri="{FF2B5EF4-FFF2-40B4-BE49-F238E27FC236}">
                <a16:creationId xmlns:a16="http://schemas.microsoft.com/office/drawing/2014/main" id="{0C215612-21D3-F9F7-38CF-EE1098DA2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491" y="2318488"/>
            <a:ext cx="3858475" cy="3858475"/>
          </a:xfrm>
          <a:prstGeom prst="rect">
            <a:avLst/>
          </a:prstGeom>
        </p:spPr>
      </p:pic>
      <p:sp>
        <p:nvSpPr>
          <p:cNvPr id="11" name="תיבת טקסט 10">
            <a:extLst>
              <a:ext uri="{FF2B5EF4-FFF2-40B4-BE49-F238E27FC236}">
                <a16:creationId xmlns:a16="http://schemas.microsoft.com/office/drawing/2014/main" id="{C35054AB-AB1B-FB84-71FB-E9629A811344}"/>
              </a:ext>
            </a:extLst>
          </p:cNvPr>
          <p:cNvSpPr txBox="1"/>
          <p:nvPr/>
        </p:nvSpPr>
        <p:spPr>
          <a:xfrm>
            <a:off x="7072702" y="6331272"/>
            <a:ext cx="2604052" cy="338554"/>
          </a:xfrm>
          <a:prstGeom prst="rect">
            <a:avLst/>
          </a:prstGeom>
          <a:noFill/>
        </p:spPr>
        <p:txBody>
          <a:bodyPr wrap="square" rtlCol="1">
            <a:spAutoFit/>
          </a:bodyPr>
          <a:lstStyle/>
          <a:p>
            <a:pPr algn="ctr"/>
            <a:r>
              <a:rPr lang="en-US" sz="1600" dirty="0"/>
              <a:t>Created by DALL E 3</a:t>
            </a:r>
            <a:endParaRPr lang="he-IL" sz="1600" dirty="0"/>
          </a:p>
        </p:txBody>
      </p:sp>
      <p:sp>
        <p:nvSpPr>
          <p:cNvPr id="12" name="תיבת טקסט 11">
            <a:extLst>
              <a:ext uri="{FF2B5EF4-FFF2-40B4-BE49-F238E27FC236}">
                <a16:creationId xmlns:a16="http://schemas.microsoft.com/office/drawing/2014/main" id="{79776270-B879-9BF8-DF01-9E148989E641}"/>
              </a:ext>
            </a:extLst>
          </p:cNvPr>
          <p:cNvSpPr txBox="1"/>
          <p:nvPr/>
        </p:nvSpPr>
        <p:spPr>
          <a:xfrm>
            <a:off x="2198672" y="6323598"/>
            <a:ext cx="2630558" cy="338554"/>
          </a:xfrm>
          <a:prstGeom prst="rect">
            <a:avLst/>
          </a:prstGeom>
          <a:noFill/>
        </p:spPr>
        <p:txBody>
          <a:bodyPr wrap="square" rtlCol="1">
            <a:spAutoFit/>
          </a:bodyPr>
          <a:lstStyle/>
          <a:p>
            <a:pPr algn="ctr"/>
            <a:r>
              <a:rPr lang="en-US" sz="1600" dirty="0"/>
              <a:t>Created by Canva</a:t>
            </a:r>
            <a:endParaRPr lang="he-IL" sz="1600" dirty="0"/>
          </a:p>
        </p:txBody>
      </p:sp>
      <p:sp>
        <p:nvSpPr>
          <p:cNvPr id="4" name="Rectangle 1">
            <a:extLst>
              <a:ext uri="{FF2B5EF4-FFF2-40B4-BE49-F238E27FC236}">
                <a16:creationId xmlns:a16="http://schemas.microsoft.com/office/drawing/2014/main" id="{EF3D2C29-232C-5F95-9495-65FEFEE4A54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pic>
        <p:nvPicPr>
          <p:cNvPr id="8" name="תמונה 7" descr="תמונה שמכילה אומנות, סימטריה, אומנות אלגוריתמים, עובש&#10;&#10;התיאור נוצר באופן אוטומטי">
            <a:extLst>
              <a:ext uri="{FF2B5EF4-FFF2-40B4-BE49-F238E27FC236}">
                <a16:creationId xmlns:a16="http://schemas.microsoft.com/office/drawing/2014/main" id="{D9FFDB72-9E24-2BD9-39D1-88C61288B61A}"/>
              </a:ext>
            </a:extLst>
          </p:cNvPr>
          <p:cNvPicPr>
            <a:picLocks noChangeAspect="1"/>
          </p:cNvPicPr>
          <p:nvPr/>
        </p:nvPicPr>
        <p:blipFill rotWithShape="1">
          <a:blip r:embed="rId4">
            <a:extLst>
              <a:ext uri="{28A0092B-C50C-407E-A947-70E740481C1C}">
                <a14:useLocalDpi xmlns:a14="http://schemas.microsoft.com/office/drawing/2010/main" val="0"/>
              </a:ext>
            </a:extLst>
          </a:blip>
          <a:srcRect l="22377" t="22278" r="22602" b="23207"/>
          <a:stretch/>
        </p:blipFill>
        <p:spPr>
          <a:xfrm>
            <a:off x="1773763" y="2318488"/>
            <a:ext cx="3894312" cy="3858475"/>
          </a:xfrm>
          <a:prstGeom prst="rect">
            <a:avLst/>
          </a:prstGeom>
        </p:spPr>
      </p:pic>
    </p:spTree>
    <p:extLst>
      <p:ext uri="{BB962C8B-B14F-4D97-AF65-F5344CB8AC3E}">
        <p14:creationId xmlns:p14="http://schemas.microsoft.com/office/powerpoint/2010/main" val="2835772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CB19F-5BFA-E68D-5E9F-D1EFA02ED4C6}"/>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The Data</a:t>
            </a:r>
          </a:p>
        </p:txBody>
      </p:sp>
      <p:sp>
        <p:nvSpPr>
          <p:cNvPr id="3" name="Content Placeholder 2">
            <a:extLst>
              <a:ext uri="{FF2B5EF4-FFF2-40B4-BE49-F238E27FC236}">
                <a16:creationId xmlns:a16="http://schemas.microsoft.com/office/drawing/2014/main" id="{7BF01C31-89BC-5540-C318-03F31CBD6BF2}"/>
              </a:ext>
            </a:extLst>
          </p:cNvPr>
          <p:cNvSpPr>
            <a:spLocks noGrp="1"/>
          </p:cNvSpPr>
          <p:nvPr>
            <p:ph idx="1"/>
          </p:nvPr>
        </p:nvSpPr>
        <p:spPr>
          <a:xfrm>
            <a:off x="838200" y="1590262"/>
            <a:ext cx="9955696" cy="5027106"/>
          </a:xfrm>
        </p:spPr>
        <p:txBody>
          <a:bodyPr>
            <a:normAutofit/>
          </a:bodyPr>
          <a:lstStyle/>
          <a:p>
            <a:r>
              <a:rPr lang="en-US" sz="2400" b="1" i="0" dirty="0" err="1">
                <a:effectLst/>
                <a:highlight>
                  <a:srgbClr val="FFFFFF"/>
                </a:highlight>
                <a:latin typeface="Söhne"/>
              </a:rPr>
              <a:t>PrionHome</a:t>
            </a:r>
            <a:endParaRPr lang="en-US" sz="2400" b="0" i="0" dirty="0">
              <a:effectLst/>
              <a:highlight>
                <a:srgbClr val="FFFFFF"/>
              </a:highlight>
              <a:latin typeface="Söhne"/>
            </a:endParaRPr>
          </a:p>
          <a:p>
            <a:pPr marL="0" indent="0">
              <a:buNone/>
            </a:pPr>
            <a:r>
              <a:rPr lang="en-US" sz="2000" b="0" i="0" dirty="0">
                <a:effectLst/>
                <a:highlight>
                  <a:srgbClr val="FFFFFF"/>
                </a:highlight>
                <a:latin typeface="Söhne"/>
              </a:rPr>
              <a:t>	A Database of Prions and Other Sequences Relevant 	to Prion Phenomena</a:t>
            </a:r>
          </a:p>
          <a:p>
            <a:pPr marL="0" indent="0" algn="ctr">
              <a:buNone/>
            </a:pPr>
            <a:r>
              <a:rPr lang="en-US" sz="2000" dirty="0">
                <a:latin typeface="Söhne"/>
                <a:hlinkClick r:id="rId3">
                  <a:extLst>
                    <a:ext uri="{A12FA001-AC4F-418D-AE19-62706E023703}">
                      <ahyp:hlinkClr xmlns:ahyp="http://schemas.microsoft.com/office/drawing/2018/hyperlinkcolor" val="tx"/>
                    </a:ext>
                  </a:extLst>
                </a:hlinkClick>
              </a:rPr>
              <a:t>https://journals.plos.org/plosone/article?id=10.1371/journal.pone.0031785</a:t>
            </a:r>
            <a:endParaRPr lang="en-US" sz="2000" dirty="0">
              <a:latin typeface="Söhne"/>
            </a:endParaRPr>
          </a:p>
          <a:p>
            <a:endParaRPr lang="en-US" dirty="0"/>
          </a:p>
          <a:p>
            <a:pPr marL="0" indent="0">
              <a:buNone/>
            </a:pPr>
            <a:endParaRPr lang="en-US" dirty="0"/>
          </a:p>
        </p:txBody>
      </p:sp>
      <p:pic>
        <p:nvPicPr>
          <p:cNvPr id="5" name="תמונה 4">
            <a:extLst>
              <a:ext uri="{FF2B5EF4-FFF2-40B4-BE49-F238E27FC236}">
                <a16:creationId xmlns:a16="http://schemas.microsoft.com/office/drawing/2014/main" id="{9B6DA167-B9E7-C5FD-CD50-017BDA59B99C}"/>
              </a:ext>
            </a:extLst>
          </p:cNvPr>
          <p:cNvPicPr>
            <a:picLocks noChangeAspect="1"/>
          </p:cNvPicPr>
          <p:nvPr/>
        </p:nvPicPr>
        <p:blipFill rotWithShape="1">
          <a:blip r:embed="rId4"/>
          <a:srcRect l="1" t="5324" r="-2929"/>
          <a:stretch/>
        </p:blipFill>
        <p:spPr>
          <a:xfrm>
            <a:off x="3002026" y="2946887"/>
            <a:ext cx="5628044" cy="3670481"/>
          </a:xfrm>
          <a:prstGeom prst="rect">
            <a:avLst/>
          </a:prstGeom>
        </p:spPr>
      </p:pic>
      <p:grpSp>
        <p:nvGrpSpPr>
          <p:cNvPr id="19" name="קבוצה 18">
            <a:extLst>
              <a:ext uri="{FF2B5EF4-FFF2-40B4-BE49-F238E27FC236}">
                <a16:creationId xmlns:a16="http://schemas.microsoft.com/office/drawing/2014/main" id="{2ED9216E-2ABE-C942-6A0A-9239EA977D0A}"/>
              </a:ext>
            </a:extLst>
          </p:cNvPr>
          <p:cNvGrpSpPr/>
          <p:nvPr/>
        </p:nvGrpSpPr>
        <p:grpSpPr>
          <a:xfrm>
            <a:off x="541865" y="2685692"/>
            <a:ext cx="10548366" cy="3431709"/>
            <a:chOff x="99190" y="2418062"/>
            <a:chExt cx="10548366" cy="3431709"/>
          </a:xfrm>
        </p:grpSpPr>
        <p:grpSp>
          <p:nvGrpSpPr>
            <p:cNvPr id="18" name="קבוצה 17">
              <a:extLst>
                <a:ext uri="{FF2B5EF4-FFF2-40B4-BE49-F238E27FC236}">
                  <a16:creationId xmlns:a16="http://schemas.microsoft.com/office/drawing/2014/main" id="{3B3D1CE7-22CC-C052-D5AD-34D2BD6D03BF}"/>
                </a:ext>
              </a:extLst>
            </p:cNvPr>
            <p:cNvGrpSpPr/>
            <p:nvPr/>
          </p:nvGrpSpPr>
          <p:grpSpPr>
            <a:xfrm>
              <a:off x="99190" y="2418062"/>
              <a:ext cx="10548366" cy="3431709"/>
              <a:chOff x="99190" y="2418062"/>
              <a:chExt cx="10548366" cy="3431709"/>
            </a:xfrm>
          </p:grpSpPr>
          <p:grpSp>
            <p:nvGrpSpPr>
              <p:cNvPr id="9" name="קבוצה 8">
                <a:extLst>
                  <a:ext uri="{FF2B5EF4-FFF2-40B4-BE49-F238E27FC236}">
                    <a16:creationId xmlns:a16="http://schemas.microsoft.com/office/drawing/2014/main" id="{8878C90C-2D0E-B9DB-8AB5-20BCFDE07C7D}"/>
                  </a:ext>
                </a:extLst>
              </p:cNvPr>
              <p:cNvGrpSpPr/>
              <p:nvPr/>
            </p:nvGrpSpPr>
            <p:grpSpPr>
              <a:xfrm>
                <a:off x="1544444" y="2418062"/>
                <a:ext cx="9103112" cy="3431709"/>
                <a:chOff x="6095999" y="2985605"/>
                <a:chExt cx="5798635" cy="3550161"/>
              </a:xfrm>
            </p:grpSpPr>
            <p:sp>
              <p:nvSpPr>
                <p:cNvPr id="10" name="תיבת טקסט 9">
                  <a:extLst>
                    <a:ext uri="{FF2B5EF4-FFF2-40B4-BE49-F238E27FC236}">
                      <a16:creationId xmlns:a16="http://schemas.microsoft.com/office/drawing/2014/main" id="{AD6E6DCA-7363-EF9B-7D4C-522F2AF2AC15}"/>
                    </a:ext>
                  </a:extLst>
                </p:cNvPr>
                <p:cNvSpPr txBox="1">
                  <a:spLocks/>
                </p:cNvSpPr>
                <p:nvPr/>
              </p:nvSpPr>
              <p:spPr>
                <a:xfrm>
                  <a:off x="6096000" y="2985605"/>
                  <a:ext cx="5798634" cy="3550161"/>
                </a:xfrm>
                <a:prstGeom prst="rect">
                  <a:avLst/>
                </a:prstGeom>
                <a:ln w="3175"/>
              </p:spPr>
              <p:style>
                <a:lnRef idx="2">
                  <a:schemeClr val="dk1"/>
                </a:lnRef>
                <a:fillRef idx="1">
                  <a:schemeClr val="lt1"/>
                </a:fillRef>
                <a:effectRef idx="0">
                  <a:schemeClr val="dk1"/>
                </a:effectRef>
                <a:fontRef idx="minor">
                  <a:schemeClr val="dk1"/>
                </a:fontRef>
              </p:style>
              <p:txBody>
                <a:bodyPr wrap="square" rtlCol="1">
                  <a:spAutoFit/>
                </a:bodyPr>
                <a:lstStyle/>
                <a:p>
                  <a:r>
                    <a:rPr lang="en-US" sz="1000" dirty="0" err="1"/>
                    <a:t>PrionHome</a:t>
                  </a:r>
                  <a:r>
                    <a:rPr lang="en-US" sz="1000" dirty="0"/>
                    <a:t> Id                            PD0015</a:t>
                  </a:r>
                </a:p>
                <a:p>
                  <a:r>
                    <a:rPr lang="en-US" sz="1000" dirty="0" err="1"/>
                    <a:t>Uniprot</a:t>
                  </a:r>
                  <a:r>
                    <a:rPr lang="en-US" sz="1000" dirty="0"/>
                    <a:t>                                 P04156</a:t>
                  </a:r>
                </a:p>
                <a:p>
                  <a:r>
                    <a:rPr lang="en-US" sz="1000" dirty="0" err="1"/>
                    <a:t>SwissProt</a:t>
                  </a:r>
                  <a:r>
                    <a:rPr lang="en-US" sz="1000" dirty="0"/>
                    <a:t>                               </a:t>
                  </a:r>
                  <a:r>
                    <a:rPr lang="en-US" sz="1100" b="1" dirty="0"/>
                    <a:t>PRIO_HUMAN</a:t>
                  </a:r>
                </a:p>
                <a:p>
                  <a:r>
                    <a:rPr lang="en-US" sz="1000" dirty="0"/>
                    <a:t>Source Organism                         </a:t>
                  </a:r>
                  <a:r>
                    <a:rPr lang="en-US" sz="1050" b="1" dirty="0"/>
                    <a:t>Homo sapiens (Human)</a:t>
                  </a:r>
                </a:p>
                <a:p>
                  <a:r>
                    <a:rPr lang="en-US" sz="1000" dirty="0"/>
                    <a:t>Taxonomy                                </a:t>
                  </a:r>
                  <a:r>
                    <a:rPr lang="en-US" sz="1000" dirty="0" err="1"/>
                    <a:t>Eukaryota</a:t>
                  </a:r>
                  <a:r>
                    <a:rPr lang="en-US" sz="1000" dirty="0"/>
                    <a:t> › </a:t>
                  </a:r>
                  <a:r>
                    <a:rPr lang="en-US" sz="1000" dirty="0" err="1"/>
                    <a:t>Metazoa</a:t>
                  </a:r>
                  <a:r>
                    <a:rPr lang="en-US" sz="1000" dirty="0"/>
                    <a:t> › Chordata › </a:t>
                  </a:r>
                  <a:r>
                    <a:rPr lang="en-US" sz="1000" dirty="0" err="1"/>
                    <a:t>Craniata</a:t>
                  </a:r>
                  <a:r>
                    <a:rPr lang="en-US" sz="1000" dirty="0"/>
                    <a:t> › Vertebrata › </a:t>
                  </a:r>
                  <a:r>
                    <a:rPr lang="en-US" sz="1000" dirty="0" err="1"/>
                    <a:t>Euteleostomi</a:t>
                  </a:r>
                  <a:r>
                    <a:rPr lang="en-US" sz="1000" dirty="0"/>
                    <a:t> › Mammalia › </a:t>
                  </a:r>
                  <a:r>
                    <a:rPr lang="en-US" sz="1000" dirty="0" err="1"/>
                    <a:t>Eutheria</a:t>
                  </a:r>
                  <a:r>
                    <a:rPr lang="en-US" sz="1000" dirty="0"/>
                    <a:t> › </a:t>
                  </a:r>
                  <a:r>
                    <a:rPr lang="en-US" sz="1000" dirty="0" err="1"/>
                    <a:t>Euarchontoglires</a:t>
                  </a:r>
                  <a:r>
                    <a:rPr lang="en-US" sz="1000" dirty="0"/>
                    <a:t> › Primates › </a:t>
                  </a:r>
                  <a:r>
                    <a:rPr lang="en-US" sz="1000" dirty="0" err="1"/>
                    <a:t>Haplorrhini</a:t>
                  </a:r>
                  <a:r>
                    <a:rPr lang="en-US" sz="1000" dirty="0"/>
                    <a:t> › </a:t>
                  </a:r>
                  <a:r>
                    <a:rPr lang="en-US" sz="1000" dirty="0" err="1"/>
                    <a:t>Catarrhini</a:t>
                  </a:r>
                  <a:r>
                    <a:rPr lang="en-US" sz="1000" dirty="0"/>
                    <a:t> › Hominidae › Homo</a:t>
                  </a:r>
                </a:p>
                <a:p>
                  <a:r>
                    <a:rPr lang="en-US" sz="1000" dirty="0"/>
                    <a:t>Sequence Length                         253</a:t>
                  </a:r>
                </a:p>
                <a:p>
                  <a:r>
                    <a:rPr lang="en-US" sz="1000" dirty="0"/>
                    <a:t>Protein Name                            Major prion protein (</a:t>
                  </a:r>
                  <a:r>
                    <a:rPr lang="en-US" sz="1000" dirty="0" err="1"/>
                    <a:t>PrP</a:t>
                  </a:r>
                  <a:r>
                    <a:rPr lang="en-US" sz="1000" dirty="0"/>
                    <a:t>)</a:t>
                  </a:r>
                </a:p>
                <a:p>
                  <a:r>
                    <a:rPr lang="en-US" sz="1000" dirty="0"/>
                    <a:t>Prion Name                              [</a:t>
                  </a:r>
                  <a:r>
                    <a:rPr lang="en-US" sz="1000" dirty="0" err="1"/>
                    <a:t>PrP</a:t>
                  </a:r>
                  <a:r>
                    <a:rPr lang="en-US" sz="1000" dirty="0"/>
                    <a:t>] Prion Type Am*</a:t>
                  </a:r>
                </a:p>
                <a:p>
                  <a:r>
                    <a:rPr lang="en-US" sz="1000" dirty="0"/>
                    <a:t>Sequence                                </a:t>
                  </a:r>
                  <a:r>
                    <a:rPr lang="en-US" sz="1050" b="1" dirty="0"/>
                    <a:t>MANLGCWMLVLFVATWSDLGLCKKRPKPGGWNTGGSRYPGQGSPGGNRYPPQGGGGWGQPHGGGWGQPHGGGWGQPHGGGWGQPHGGGWGQGGGTHSQWNKPSKPKTNMKHMAGAAAAGAVVGGLGGYMLGSAMSRPIIHFGSDYEDRYYRENMHRYPNQVYYRPMDEYSNQNNFVHDCVNITIKQHTVTTTTKGENFTETDVKMMERVVEQMCITQYERESQAYYQRGSSMVLFSSPPVILLISFLIFLIVG</a:t>
                  </a:r>
                </a:p>
                <a:p>
                  <a:r>
                    <a:rPr lang="en-US" sz="1000" dirty="0" err="1"/>
                    <a:t>PrionHome</a:t>
                  </a:r>
                  <a:r>
                    <a:rPr lang="en-US" sz="1000" dirty="0"/>
                    <a:t> Classification                </a:t>
                  </a:r>
                  <a:r>
                    <a:rPr lang="en-US" sz="1400" b="1" dirty="0"/>
                    <a:t>Prion</a:t>
                  </a:r>
                </a:p>
                <a:p>
                  <a:r>
                    <a:rPr lang="en-US" sz="1000" dirty="0"/>
                    <a:t>Evidence For </a:t>
                  </a:r>
                  <a:r>
                    <a:rPr lang="en-US" sz="1000" dirty="0" err="1"/>
                    <a:t>PrionHome</a:t>
                  </a:r>
                  <a:r>
                    <a:rPr lang="en-US" sz="1000" dirty="0"/>
                    <a:t> Classification   experimental and pathological</a:t>
                  </a:r>
                </a:p>
                <a:p>
                  <a:r>
                    <a:rPr lang="en-US" sz="1000" dirty="0"/>
                    <a:t>Prion Determinant                       ~90/~231/predicted by sequence homology</a:t>
                  </a:r>
                </a:p>
                <a:p>
                  <a:r>
                    <a:rPr lang="en-US" sz="1000" dirty="0"/>
                    <a:t>Compositionally Biased Regions          29/94/3.732334e-24/GW;145/174/1.685859e-07/YMN</a:t>
                  </a:r>
                </a:p>
                <a:p>
                  <a:r>
                    <a:rPr lang="en-US" sz="1000" dirty="0"/>
                    <a:t>Known Disordered Regions                DP00466;23/121;167/171</a:t>
                  </a:r>
                </a:p>
                <a:p>
                  <a:r>
                    <a:rPr lang="en-US" sz="1000" dirty="0"/>
                    <a:t>Predicted Disordered Regions            1/3;24/63;81/81;84/116;223/227</a:t>
                  </a:r>
                </a:p>
                <a:p>
                  <a:r>
                    <a:rPr lang="en-US" sz="1000" dirty="0"/>
                    <a:t>Reference                               Kretzschmar HA, </a:t>
                  </a:r>
                  <a:r>
                    <a:rPr lang="en-US" sz="1000" dirty="0" err="1"/>
                    <a:t>Stowring</a:t>
                  </a:r>
                  <a:r>
                    <a:rPr lang="en-US" sz="1000" dirty="0"/>
                    <a:t> LE, Westaway D, Stubblebine WH, </a:t>
                  </a:r>
                  <a:r>
                    <a:rPr lang="en-US" sz="1000" dirty="0" err="1"/>
                    <a:t>Prusiner</a:t>
                  </a:r>
                  <a:r>
                    <a:rPr lang="en-US" sz="1000" dirty="0"/>
                    <a:t> SB, </a:t>
                  </a:r>
                  <a:r>
                    <a:rPr lang="en-US" sz="1000" dirty="0" err="1"/>
                    <a:t>Dearmond</a:t>
                  </a:r>
                  <a:r>
                    <a:rPr lang="en-US" sz="1000" dirty="0"/>
                    <a:t> </a:t>
                  </a:r>
                  <a:r>
                    <a:rPr lang="en-US" sz="1000" dirty="0" err="1"/>
                    <a:t>SJ._Molecular</a:t>
                  </a:r>
                  <a:r>
                    <a:rPr lang="en-US" sz="1000" dirty="0"/>
                    <a:t> cloning of a human prion protein cDNA._ DNA. 1986 Aug;5(4):315-24._3755672|Legname G, </a:t>
                  </a:r>
                  <a:r>
                    <a:rPr lang="en-US" sz="1000" dirty="0" err="1"/>
                    <a:t>Baskakov</a:t>
                  </a:r>
                  <a:r>
                    <a:rPr lang="en-US" sz="1000" dirty="0"/>
                    <a:t> IV, Nguyen HO, </a:t>
                  </a:r>
                  <a:r>
                    <a:rPr lang="en-US" sz="1000" dirty="0" err="1"/>
                    <a:t>Riesner</a:t>
                  </a:r>
                  <a:r>
                    <a:rPr lang="en-US" sz="1000" dirty="0"/>
                    <a:t> D, Cohen FE, DeArmond SJ, </a:t>
                  </a:r>
                  <a:r>
                    <a:rPr lang="en-US" sz="1000" dirty="0" err="1"/>
                    <a:t>Prusiner</a:t>
                  </a:r>
                  <a:endParaRPr lang="he-IL" sz="1000" dirty="0"/>
                </a:p>
              </p:txBody>
            </p:sp>
            <p:sp>
              <p:nvSpPr>
                <p:cNvPr id="11" name="מלבן 10">
                  <a:extLst>
                    <a:ext uri="{FF2B5EF4-FFF2-40B4-BE49-F238E27FC236}">
                      <a16:creationId xmlns:a16="http://schemas.microsoft.com/office/drawing/2014/main" id="{EAAEF250-B02D-39F5-5388-7CFB7CCA0557}"/>
                    </a:ext>
                  </a:extLst>
                </p:cNvPr>
                <p:cNvSpPr>
                  <a:spLocks/>
                </p:cNvSpPr>
                <p:nvPr/>
              </p:nvSpPr>
              <p:spPr>
                <a:xfrm>
                  <a:off x="6095999" y="3289725"/>
                  <a:ext cx="2545582" cy="46835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11">
                  <a:extLst>
                    <a:ext uri="{FF2B5EF4-FFF2-40B4-BE49-F238E27FC236}">
                      <a16:creationId xmlns:a16="http://schemas.microsoft.com/office/drawing/2014/main" id="{D261F21A-08A1-8533-FB43-B13EE2E5A775}"/>
                    </a:ext>
                  </a:extLst>
                </p:cNvPr>
                <p:cNvSpPr>
                  <a:spLocks/>
                </p:cNvSpPr>
                <p:nvPr/>
              </p:nvSpPr>
              <p:spPr>
                <a:xfrm>
                  <a:off x="6095999" y="4413947"/>
                  <a:ext cx="5798633" cy="113449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תיבת טקסט 12">
                <a:extLst>
                  <a:ext uri="{FF2B5EF4-FFF2-40B4-BE49-F238E27FC236}">
                    <a16:creationId xmlns:a16="http://schemas.microsoft.com/office/drawing/2014/main" id="{AA5218A4-A17E-3209-5FB9-D49F3DB0E786}"/>
                  </a:ext>
                </a:extLst>
              </p:cNvPr>
              <p:cNvSpPr txBox="1"/>
              <p:nvPr/>
            </p:nvSpPr>
            <p:spPr>
              <a:xfrm>
                <a:off x="99190" y="3885401"/>
                <a:ext cx="1432929" cy="923330"/>
              </a:xfrm>
              <a:prstGeom prst="rect">
                <a:avLst/>
              </a:prstGeom>
              <a:noFill/>
            </p:spPr>
            <p:txBody>
              <a:bodyPr wrap="square" rtlCol="1">
                <a:spAutoFit/>
              </a:bodyPr>
              <a:lstStyle/>
              <a:p>
                <a:r>
                  <a:rPr lang="en-US" dirty="0">
                    <a:latin typeface="Söhne"/>
                  </a:rPr>
                  <a:t>Input</a:t>
                </a:r>
              </a:p>
              <a:p>
                <a:endParaRPr lang="en-US" dirty="0">
                  <a:latin typeface="Söhne"/>
                </a:endParaRPr>
              </a:p>
              <a:p>
                <a:r>
                  <a:rPr lang="en-US" dirty="0">
                    <a:latin typeface="Söhne"/>
                  </a:rPr>
                  <a:t>output</a:t>
                </a:r>
                <a:endParaRPr lang="he-IL" dirty="0">
                  <a:latin typeface="Söhne"/>
                </a:endParaRPr>
              </a:p>
            </p:txBody>
          </p:sp>
        </p:grpSp>
        <p:cxnSp>
          <p:nvCxnSpPr>
            <p:cNvPr id="15" name="מחבר חץ ישר 14">
              <a:extLst>
                <a:ext uri="{FF2B5EF4-FFF2-40B4-BE49-F238E27FC236}">
                  <a16:creationId xmlns:a16="http://schemas.microsoft.com/office/drawing/2014/main" id="{E64DD712-ABF1-1FE1-D3D6-36F7204364AB}"/>
                </a:ext>
              </a:extLst>
            </p:cNvPr>
            <p:cNvCxnSpPr/>
            <p:nvPr/>
          </p:nvCxnSpPr>
          <p:spPr>
            <a:xfrm>
              <a:off x="943166" y="4103815"/>
              <a:ext cx="55990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מחבר חץ ישר 15">
              <a:extLst>
                <a:ext uri="{FF2B5EF4-FFF2-40B4-BE49-F238E27FC236}">
                  <a16:creationId xmlns:a16="http://schemas.microsoft.com/office/drawing/2014/main" id="{1DF8DEFF-AD95-AE17-2947-3AABD82A6238}"/>
                </a:ext>
              </a:extLst>
            </p:cNvPr>
            <p:cNvCxnSpPr/>
            <p:nvPr/>
          </p:nvCxnSpPr>
          <p:spPr>
            <a:xfrm>
              <a:off x="914117" y="4624038"/>
              <a:ext cx="55990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023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1638</TotalTime>
  <Words>3432</Words>
  <Application>Microsoft Office PowerPoint</Application>
  <PresentationFormat>Widescreen</PresentationFormat>
  <Paragraphs>372</Paragraphs>
  <Slides>34</Slides>
  <Notes>33</Notes>
  <HiddenSlides>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Aharoni</vt:lpstr>
      <vt:lpstr>Aptos</vt:lpstr>
      <vt:lpstr>Aptos Display</vt:lpstr>
      <vt:lpstr>Arial</vt:lpstr>
      <vt:lpstr>courier</vt:lpstr>
      <vt:lpstr>Lato</vt:lpstr>
      <vt:lpstr>Söhne</vt:lpstr>
      <vt:lpstr>Office Theme</vt:lpstr>
      <vt:lpstr>PowerPoint Presentation</vt:lpstr>
      <vt:lpstr>The Problem</vt:lpstr>
      <vt:lpstr>First – Some Biology</vt:lpstr>
      <vt:lpstr>Protein Folding</vt:lpstr>
      <vt:lpstr>Sometimes, things don’t go as planned</vt:lpstr>
      <vt:lpstr>Prion Proteins</vt:lpstr>
      <vt:lpstr>Neurodegenartive Diseases</vt:lpstr>
      <vt:lpstr>Our Solution</vt:lpstr>
      <vt:lpstr>The Data</vt:lpstr>
      <vt:lpstr>What Are We Looking For?</vt:lpstr>
      <vt:lpstr>Our Approach - CNN</vt:lpstr>
      <vt:lpstr>Methods – Pre-Processing</vt:lpstr>
      <vt:lpstr>Methods – Pre-Processing</vt:lpstr>
      <vt:lpstr>Methods – Pre-Processing</vt:lpstr>
      <vt:lpstr>Methods – Model</vt:lpstr>
      <vt:lpstr>Methods - Layers</vt:lpstr>
      <vt:lpstr>Methods - Layers</vt:lpstr>
      <vt:lpstr>Methods - Layers</vt:lpstr>
      <vt:lpstr>Methods - Layers</vt:lpstr>
      <vt:lpstr>Methods - Layers</vt:lpstr>
      <vt:lpstr>Methods - Layers</vt:lpstr>
      <vt:lpstr>Methods - Optimization</vt:lpstr>
      <vt:lpstr>Methods - Optimization</vt:lpstr>
      <vt:lpstr>Our Models</vt:lpstr>
      <vt:lpstr>Results - Accuracy and Loss Metrics</vt:lpstr>
      <vt:lpstr>Confusion Matrices</vt:lpstr>
      <vt:lpstr>Amino Acids Weights Visualization</vt:lpstr>
      <vt:lpstr>Finding Prions In The Human Genome</vt:lpstr>
      <vt:lpstr>Finding Prions In The Human Genome</vt:lpstr>
      <vt:lpstr>Success!</vt:lpstr>
      <vt:lpstr>Innovation &amp; Existing Models</vt:lpstr>
      <vt:lpstr>Conclusion &amp; Future Steps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Shani Daniel</dc:creator>
  <cp:lastModifiedBy>Shani Daniel</cp:lastModifiedBy>
  <cp:revision>22</cp:revision>
  <dcterms:created xsi:type="dcterms:W3CDTF">2024-07-21T18:01:20Z</dcterms:created>
  <dcterms:modified xsi:type="dcterms:W3CDTF">2024-07-23T07:18:45Z</dcterms:modified>
</cp:coreProperties>
</file>